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4" r:id="rId3"/>
    <p:sldMasterId id="2147483680" r:id="rId4"/>
  </p:sldMasterIdLst>
  <p:notesMasterIdLst>
    <p:notesMasterId r:id="rId22"/>
  </p:notesMasterIdLst>
  <p:sldIdLst>
    <p:sldId id="322" r:id="rId5"/>
    <p:sldId id="324" r:id="rId6"/>
    <p:sldId id="325" r:id="rId7"/>
    <p:sldId id="329" r:id="rId8"/>
    <p:sldId id="333" r:id="rId9"/>
    <p:sldId id="340" r:id="rId10"/>
    <p:sldId id="341" r:id="rId11"/>
    <p:sldId id="386" r:id="rId12"/>
    <p:sldId id="385" r:id="rId13"/>
    <p:sldId id="387" r:id="rId14"/>
    <p:sldId id="388" r:id="rId15"/>
    <p:sldId id="389" r:id="rId16"/>
    <p:sldId id="390" r:id="rId17"/>
    <p:sldId id="391" r:id="rId18"/>
    <p:sldId id="392" r:id="rId19"/>
    <p:sldId id="393" r:id="rId20"/>
    <p:sldId id="346" r:id="rId21"/>
    <p:sldId id="394" r:id="rId23"/>
    <p:sldId id="396" r:id="rId24"/>
    <p:sldId id="395" r:id="rId25"/>
    <p:sldId id="397" r:id="rId26"/>
    <p:sldId id="398" r:id="rId27"/>
    <p:sldId id="399" r:id="rId28"/>
    <p:sldId id="351" r:id="rId29"/>
    <p:sldId id="400" r:id="rId30"/>
    <p:sldId id="401" r:id="rId31"/>
    <p:sldId id="353" r:id="rId32"/>
    <p:sldId id="402" r:id="rId33"/>
    <p:sldId id="403" r:id="rId34"/>
    <p:sldId id="404" r:id="rId35"/>
    <p:sldId id="405" r:id="rId36"/>
    <p:sldId id="406" r:id="rId37"/>
    <p:sldId id="407" r:id="rId38"/>
    <p:sldId id="408" r:id="rId39"/>
    <p:sldId id="409" r:id="rId40"/>
    <p:sldId id="410" r:id="rId41"/>
    <p:sldId id="411" r:id="rId42"/>
    <p:sldId id="412" r:id="rId43"/>
    <p:sldId id="413" r:id="rId44"/>
    <p:sldId id="414" r:id="rId45"/>
    <p:sldId id="415" r:id="rId46"/>
    <p:sldId id="416" r:id="rId47"/>
    <p:sldId id="417" r:id="rId48"/>
    <p:sldId id="418" r:id="rId49"/>
    <p:sldId id="419" r:id="rId50"/>
    <p:sldId id="384" r:id="rId51"/>
    <p:sldId id="420" r:id="rId52"/>
    <p:sldId id="421" r:id="rId53"/>
  </p:sldIdLst>
  <p:sldSz cx="9144000" cy="6858000" type="screen4x3"/>
  <p:notesSz cx="6669405" cy="9928225"/>
  <p:defaultTextStyle>
    <a:defPPr>
      <a:defRPr lang="en-US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0070C0"/>
    <a:srgbClr val="911C94"/>
    <a:srgbClr val="FF0000"/>
    <a:srgbClr val="3333FF"/>
    <a:srgbClr val="99FF99"/>
    <a:srgbClr val="FFFF00"/>
    <a:srgbClr val="FF99FF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浅色样式 3 - 强调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16961"/>
    <p:restoredTop sz="94492"/>
  </p:normalViewPr>
  <p:slideViewPr>
    <p:cSldViewPr showGuides="1">
      <p:cViewPr>
        <p:scale>
          <a:sx n="80" d="100"/>
          <a:sy n="80" d="100"/>
        </p:scale>
        <p:origin x="-852" y="-72"/>
      </p:cViewPr>
      <p:guideLst>
        <p:guide orient="horz" pos="2160"/>
        <p:guide pos="299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6" Type="http://schemas.openxmlformats.org/officeDocument/2006/relationships/tableStyles" Target="tableStyles.xml"/><Relationship Id="rId55" Type="http://schemas.openxmlformats.org/officeDocument/2006/relationships/viewProps" Target="viewProps.xml"/><Relationship Id="rId54" Type="http://schemas.openxmlformats.org/officeDocument/2006/relationships/presProps" Target="presProps.xml"/><Relationship Id="rId53" Type="http://schemas.openxmlformats.org/officeDocument/2006/relationships/slide" Target="slides/slide48.xml"/><Relationship Id="rId52" Type="http://schemas.openxmlformats.org/officeDocument/2006/relationships/slide" Target="slides/slide47.xml"/><Relationship Id="rId51" Type="http://schemas.openxmlformats.org/officeDocument/2006/relationships/slide" Target="slides/slide46.xml"/><Relationship Id="rId50" Type="http://schemas.openxmlformats.org/officeDocument/2006/relationships/slide" Target="slides/slide45.xml"/><Relationship Id="rId5" Type="http://schemas.openxmlformats.org/officeDocument/2006/relationships/slide" Target="slides/slide1.xml"/><Relationship Id="rId49" Type="http://schemas.openxmlformats.org/officeDocument/2006/relationships/slide" Target="slides/slide44.xml"/><Relationship Id="rId48" Type="http://schemas.openxmlformats.org/officeDocument/2006/relationships/slide" Target="slides/slide43.xml"/><Relationship Id="rId47" Type="http://schemas.openxmlformats.org/officeDocument/2006/relationships/slide" Target="slides/slide42.xml"/><Relationship Id="rId46" Type="http://schemas.openxmlformats.org/officeDocument/2006/relationships/slide" Target="slides/slide41.xml"/><Relationship Id="rId45" Type="http://schemas.openxmlformats.org/officeDocument/2006/relationships/slide" Target="slides/slide40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0" Type="http://schemas.openxmlformats.org/officeDocument/2006/relationships/slide" Target="slides/slide35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4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2" Type="http://schemas.openxmlformats.org/officeDocument/2006/relationships/notesMaster" Target="notesMasters/notesMaster1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250" cy="496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2482" tIns="46241" rIns="92482" bIns="46241" numCol="1" anchor="t" anchorCtr="0" compatLnSpc="1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89250" cy="496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2482" tIns="46241" rIns="92482" bIns="46241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9396" name="Rectangle 4"/>
          <p:cNvSpPr>
            <a:spLocks noGrp="1"/>
          </p:cNvSpPr>
          <p:nvPr>
            <p:ph type="sldImg"/>
          </p:nvPr>
        </p:nvSpPr>
        <p:spPr>
          <a:xfrm>
            <a:off x="854075" y="746125"/>
            <a:ext cx="4960938" cy="37211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68338" y="4716463"/>
            <a:ext cx="5332413" cy="446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482" tIns="46241" rIns="92482" bIns="46241" numCol="1" anchor="ctr" anchorCtr="0" compatLnSpc="1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0"/>
            <a:r>
              <a:rPr lang="zh-CN" altLang="en-US" dirty="0"/>
              <a:t>第二级</a:t>
            </a:r>
            <a:endParaRPr lang="zh-CN" altLang="en-US" dirty="0"/>
          </a:p>
          <a:p>
            <a:pPr lvl="0"/>
            <a:r>
              <a:rPr lang="zh-CN" altLang="en-US" dirty="0"/>
              <a:t>第三级</a:t>
            </a:r>
            <a:endParaRPr lang="zh-CN" altLang="en-US" dirty="0"/>
          </a:p>
          <a:p>
            <a:pPr lvl="0"/>
            <a:r>
              <a:rPr lang="zh-CN" altLang="en-US" dirty="0"/>
              <a:t>第四级</a:t>
            </a:r>
            <a:endParaRPr lang="zh-CN" altLang="en-US" dirty="0"/>
          </a:p>
          <a:p>
            <a:pPr lvl="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889250" cy="496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2482" tIns="46241" rIns="92482" bIns="46241" numCol="1" anchor="b" anchorCtr="0" compatLnSpc="1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429750"/>
            <a:ext cx="2889250" cy="496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2482" tIns="46241" rIns="92482" bIns="46241" numCol="1" anchor="b" anchorCtr="0" compatLnSpc="1"/>
          <a:p>
            <a:pPr lvl="0" algn="r" eaLnBrk="1" hangingPunct="1">
              <a:buChar char="•"/>
            </a:pPr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7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041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52488" y="744538"/>
            <a:ext cx="4964112" cy="3722687"/>
          </a:xfrm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60419" name="备注占位符 2"/>
          <p:cNvSpPr>
            <a:spLocks noGrp="1"/>
          </p:cNvSpPr>
          <p:nvPr>
            <p:ph type="body" idx="1"/>
          </p:nvPr>
        </p:nvSpPr>
        <p:spPr>
          <a:xfrm>
            <a:off x="666750" y="4716463"/>
            <a:ext cx="5335588" cy="4467225"/>
          </a:xfrm>
          <a:ln/>
        </p:spPr>
        <p:txBody>
          <a:bodyPr wrap="square" lIns="91440" tIns="45720" rIns="91440" bIns="45720" anchor="t"/>
          <a:p>
            <a:pPr lvl="0" defTabSz="457200"/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60420" name="灯片编号占位符 3"/>
          <p:cNvSpPr txBox="1">
            <a:spLocks noGrp="1"/>
          </p:cNvSpPr>
          <p:nvPr/>
        </p:nvSpPr>
        <p:spPr>
          <a:xfrm>
            <a:off x="3778250" y="9429750"/>
            <a:ext cx="2889250" cy="496888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4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备注占位符 2"/>
          <p:cNvSpPr>
            <a:spLocks noGrp="1"/>
          </p:cNvSpPr>
          <p:nvPr>
            <p:ph type="body" idx="1"/>
          </p:nvPr>
        </p:nvSpPr>
        <p:spPr>
          <a:xfrm>
            <a:off x="668338" y="4716463"/>
            <a:ext cx="5332412" cy="4465637"/>
          </a:xfrm>
          <a:ln/>
        </p:spPr>
        <p:txBody>
          <a:bodyPr wrap="square" lIns="92482" tIns="46241" rIns="92482" bIns="46241" anchor="ctr"/>
          <a:p>
            <a:pPr lvl="0"/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6144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  <a:noFill/>
          <a:ln w="9525">
            <a:noFill/>
          </a:ln>
        </p:spPr>
        <p:txBody>
          <a:bodyPr lIns="92482" tIns="46241" rIns="92482" bIns="46241" anchor="b"/>
          <a:p>
            <a:pPr lvl="0" algn="r" eaLnBrk="1" hangingPunct="1">
              <a:spcBef>
                <a:spcPct val="0"/>
              </a:spcBef>
              <a:buChar char="•"/>
            </a:pPr>
            <a:fld id="{9A0DB2DC-4C9A-4742-B13C-FB6460FD3503}" type="slidenum">
              <a:rPr lang="zh-CN" altLang="en-US" dirty="0">
                <a:solidFill>
                  <a:srgbClr val="000000"/>
                </a:solidFill>
                <a:ea typeface="宋体" panose="02010600030101010101" pitchFamily="2" charset="-122"/>
              </a:rPr>
            </a:fld>
            <a:endParaRPr lang="zh-CN" altLang="en-US" dirty="0">
              <a:solidFill>
                <a:srgbClr val="00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246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2467" name="备注占位符 2"/>
          <p:cNvSpPr>
            <a:spLocks noGrp="1"/>
          </p:cNvSpPr>
          <p:nvPr>
            <p:ph type="body" idx="1"/>
          </p:nvPr>
        </p:nvSpPr>
        <p:spPr>
          <a:xfrm>
            <a:off x="668338" y="4716463"/>
            <a:ext cx="5332412" cy="4465637"/>
          </a:xfrm>
          <a:ln/>
        </p:spPr>
        <p:txBody>
          <a:bodyPr wrap="square" lIns="92482" tIns="46241" rIns="92482" bIns="46241" anchor="ctr"/>
          <a:p>
            <a:pPr lvl="0"/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6246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  <a:noFill/>
          <a:ln w="9525">
            <a:noFill/>
          </a:ln>
        </p:spPr>
        <p:txBody>
          <a:bodyPr lIns="92482" tIns="46241" rIns="92482" bIns="46241" anchor="b"/>
          <a:p>
            <a:pPr lvl="0" algn="r" eaLnBrk="1" hangingPunct="1">
              <a:spcBef>
                <a:spcPct val="0"/>
              </a:spcBef>
              <a:buChar char="•"/>
            </a:pPr>
            <a:fld id="{9A0DB2DC-4C9A-4742-B13C-FB6460FD3503}" type="slidenum">
              <a:rPr lang="zh-CN" altLang="en-US" dirty="0">
                <a:solidFill>
                  <a:srgbClr val="000000"/>
                </a:solidFill>
                <a:ea typeface="宋体" panose="02010600030101010101" pitchFamily="2" charset="-122"/>
              </a:rPr>
            </a:fld>
            <a:endParaRPr lang="zh-CN" altLang="en-US" dirty="0">
              <a:solidFill>
                <a:srgbClr val="00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3491" name="备注占位符 2"/>
          <p:cNvSpPr>
            <a:spLocks noGrp="1"/>
          </p:cNvSpPr>
          <p:nvPr>
            <p:ph type="body" idx="1"/>
          </p:nvPr>
        </p:nvSpPr>
        <p:spPr>
          <a:xfrm>
            <a:off x="668338" y="4716463"/>
            <a:ext cx="5332412" cy="4465637"/>
          </a:xfrm>
          <a:ln/>
        </p:spPr>
        <p:txBody>
          <a:bodyPr wrap="square" lIns="92482" tIns="46241" rIns="92482" bIns="46241" anchor="ctr"/>
          <a:p>
            <a:pPr lvl="0"/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6349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  <a:noFill/>
          <a:ln w="9525">
            <a:noFill/>
          </a:ln>
        </p:spPr>
        <p:txBody>
          <a:bodyPr lIns="92482" tIns="46241" rIns="92482" bIns="46241" anchor="b"/>
          <a:p>
            <a:pPr lvl="0" algn="r" eaLnBrk="1" hangingPunct="1">
              <a:spcBef>
                <a:spcPct val="0"/>
              </a:spcBef>
              <a:buChar char="•"/>
            </a:pPr>
            <a:fld id="{9A0DB2DC-4C9A-4742-B13C-FB6460FD3503}" type="slidenum">
              <a:rPr lang="zh-CN" altLang="en-US" dirty="0">
                <a:solidFill>
                  <a:srgbClr val="000000"/>
                </a:solidFill>
                <a:ea typeface="宋体" panose="02010600030101010101" pitchFamily="2" charset="-122"/>
              </a:rPr>
            </a:fld>
            <a:endParaRPr lang="zh-CN" altLang="en-US" dirty="0">
              <a:solidFill>
                <a:srgbClr val="00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4" Type="http://schemas.openxmlformats.org/officeDocument/2006/relationships/image" Target="../media/image9.jpeg"/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4" Type="http://schemas.openxmlformats.org/officeDocument/2006/relationships/image" Target="../media/image9.jpeg"/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扉页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6" descr="封面3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099" name="图片 7" descr="社LOGO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50863" y="5884863"/>
            <a:ext cx="4381500" cy="7127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39552" y="1556792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47464" y="3356992"/>
            <a:ext cx="6400800" cy="69492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8" name="文本占位符 7"/>
          <p:cNvSpPr>
            <a:spLocks noGrp="1"/>
          </p:cNvSpPr>
          <p:nvPr>
            <p:ph type="body" sz="quarter" idx="13"/>
          </p:nvPr>
        </p:nvSpPr>
        <p:spPr>
          <a:xfrm>
            <a:off x="539750" y="692150"/>
            <a:ext cx="4176713" cy="504825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eaLnBrk="1" hangingPunct="1">
              <a:buChar char="•"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编委会名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图片 4" descr="名单和目录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3" name="图片 7" descr="社LOGO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311525" y="6403975"/>
            <a:ext cx="2520950" cy="409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922114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2549624" y="1700808"/>
            <a:ext cx="4038600" cy="4525963"/>
          </a:xfrm>
        </p:spPr>
        <p:txBody>
          <a:bodyPr/>
          <a:lstStyle>
            <a:lvl1pPr algn="ctr">
              <a:buNone/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eaLnBrk="1" hangingPunct="1">
              <a:buChar char="•"/>
            </a:pPr>
            <a:fld id="{9A0DB2DC-4C9A-4742-B13C-FB6460FD3503}" type="slidenum">
              <a:rPr lang="zh-CN" altLang="zh-CN" dirty="0"/>
            </a:fld>
            <a:endParaRPr lang="zh-CN" altLang="zh-CN" dirty="0"/>
          </a:p>
        </p:txBody>
      </p:sp>
      <p:sp>
        <p:nvSpPr>
          <p:cNvPr id="10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4" descr="名单和目录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7" name="图片 7" descr="社LOGO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311525" y="6403975"/>
            <a:ext cx="2520950" cy="409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692696"/>
            <a:ext cx="8229600" cy="922114"/>
          </a:xfrm>
        </p:spPr>
        <p:txBody>
          <a:bodyPr/>
          <a:lstStyle>
            <a:lvl1pPr algn="l"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2549624" y="1700808"/>
            <a:ext cx="4038600" cy="4525963"/>
          </a:xfrm>
        </p:spPr>
        <p:txBody>
          <a:bodyPr/>
          <a:lstStyle>
            <a:lvl1pPr algn="ctr">
              <a:buNone/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eaLnBrk="1" hangingPunct="1">
              <a:buChar char="•"/>
            </a:pPr>
            <a:fld id="{9A0DB2DC-4C9A-4742-B13C-FB6460FD3503}" type="slidenum">
              <a:rPr lang="zh-CN" altLang="zh-CN" dirty="0"/>
            </a:fld>
            <a:endParaRPr lang="zh-CN" altLang="zh-CN" dirty="0"/>
          </a:p>
        </p:txBody>
      </p:sp>
      <p:sp>
        <p:nvSpPr>
          <p:cNvPr id="10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章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6" descr="内页-02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1" name="图片 7" descr="社LOGO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79388" y="166688"/>
            <a:ext cx="2798762" cy="454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1268760"/>
            <a:ext cx="7772400" cy="1362075"/>
          </a:xfrm>
        </p:spPr>
        <p:txBody>
          <a:bodyPr anchor="t"/>
          <a:lstStyle>
            <a:lvl1pPr algn="ctr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eaLnBrk="1" hangingPunct="1">
              <a:buChar char="•"/>
            </a:pPr>
            <a:fld id="{9A0DB2DC-4C9A-4742-B13C-FB6460FD3503}" type="slidenum">
              <a:rPr lang="zh-CN" altLang="zh-CN" dirty="0"/>
            </a:fld>
            <a:endParaRPr lang="zh-CN" altLang="zh-CN" dirty="0"/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6" descr="底页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TextBox 13"/>
          <p:cNvSpPr txBox="1"/>
          <p:nvPr/>
        </p:nvSpPr>
        <p:spPr>
          <a:xfrm>
            <a:off x="2022276" y="2636910"/>
            <a:ext cx="5099449" cy="120032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7200" b="1" i="0" u="none" strike="noStrike" kern="1200" cap="none" spc="0" normalizeH="0" baseline="0" noProof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opperplate Gothic Bold" panose="020E0705020206020404" pitchFamily="34" charset="0"/>
                <a:ea typeface="华康俪金黑W8" pitchFamily="49" charset="-122"/>
                <a:cs typeface="+mn-cs"/>
                <a:sym typeface="+mn-ea"/>
              </a:rPr>
              <a:t>谢谢</a:t>
            </a:r>
            <a:r>
              <a:rPr kumimoji="0" lang="en-US" altLang="zh-CN" sz="7200" b="1" i="0" u="none" strike="noStrike" kern="1200" cap="none" spc="0" normalizeH="0" baseline="0" noProof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opperplate Gothic Bold" panose="020E0705020206020404" pitchFamily="34" charset="0"/>
                <a:ea typeface="华康俪金黑W8" pitchFamily="49" charset="-122"/>
                <a:cs typeface="+mn-cs"/>
                <a:sym typeface="+mn-ea"/>
              </a:rPr>
              <a:t>!</a:t>
            </a:r>
            <a:endParaRPr kumimoji="0" lang="zh-CN" altLang="en-US" sz="7200" b="1" i="0" u="none" strike="noStrike" kern="1200" cap="none" spc="0" normalizeH="0" baseline="0" noProof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Copperplate Gothic Bold" panose="020E0705020206020404" pitchFamily="34" charset="0"/>
              <a:ea typeface="华康俪金黑W8" pitchFamily="49" charset="-122"/>
              <a:cs typeface="+mn-cs"/>
              <a:sym typeface="+mn-ea"/>
            </a:endParaRPr>
          </a:p>
        </p:txBody>
      </p:sp>
      <p:pic>
        <p:nvPicPr>
          <p:cNvPr id="8196" name="图片 8" descr="社LOGO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364163" y="260350"/>
            <a:ext cx="3486150" cy="5683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7" name="图片 9" descr="天猫旗舰＋官方网站＋官方微信二维码 专曲(1)_复制.jpg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4925" y="5013325"/>
            <a:ext cx="4014788" cy="17970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页脚占位符 2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eaLnBrk="1" hangingPunct="1">
              <a:buChar char="•"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扉页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6" descr="封面3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099" name="图片 7" descr="社LOGO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50863" y="5884863"/>
            <a:ext cx="4381500" cy="7127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39552" y="1556792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47464" y="3356992"/>
            <a:ext cx="6400800" cy="69492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8" name="文本占位符 7"/>
          <p:cNvSpPr>
            <a:spLocks noGrp="1"/>
          </p:cNvSpPr>
          <p:nvPr>
            <p:ph type="body" sz="quarter" idx="13"/>
          </p:nvPr>
        </p:nvSpPr>
        <p:spPr>
          <a:xfrm>
            <a:off x="539750" y="692150"/>
            <a:ext cx="4176713" cy="504825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eaLnBrk="1" hangingPunct="1">
              <a:buChar char="•"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编委会名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图片 4" descr="名单和目录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3" name="图片 7" descr="社LOGO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311525" y="6403975"/>
            <a:ext cx="2520950" cy="409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922114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2549624" y="1700808"/>
            <a:ext cx="4038600" cy="4525963"/>
          </a:xfrm>
        </p:spPr>
        <p:txBody>
          <a:bodyPr/>
          <a:lstStyle>
            <a:lvl1pPr algn="ctr">
              <a:buNone/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eaLnBrk="1" hangingPunct="1">
              <a:buChar char="•"/>
            </a:pPr>
            <a:fld id="{9A0DB2DC-4C9A-4742-B13C-FB6460FD3503}" type="slidenum">
              <a:rPr lang="zh-CN" altLang="zh-CN" dirty="0"/>
            </a:fld>
            <a:endParaRPr lang="zh-CN" altLang="zh-CN" dirty="0"/>
          </a:p>
        </p:txBody>
      </p:sp>
      <p:sp>
        <p:nvSpPr>
          <p:cNvPr id="10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4" descr="名单和目录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7" name="图片 7" descr="社LOGO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311525" y="6403975"/>
            <a:ext cx="2520950" cy="409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692696"/>
            <a:ext cx="8229600" cy="922114"/>
          </a:xfrm>
        </p:spPr>
        <p:txBody>
          <a:bodyPr/>
          <a:lstStyle>
            <a:lvl1pPr algn="l"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2549624" y="1700808"/>
            <a:ext cx="4038600" cy="4525963"/>
          </a:xfrm>
        </p:spPr>
        <p:txBody>
          <a:bodyPr/>
          <a:lstStyle>
            <a:lvl1pPr algn="ctr">
              <a:buNone/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eaLnBrk="1" hangingPunct="1">
              <a:buChar char="•"/>
            </a:pPr>
            <a:fld id="{9A0DB2DC-4C9A-4742-B13C-FB6460FD3503}" type="slidenum">
              <a:rPr lang="zh-CN" altLang="zh-CN" dirty="0"/>
            </a:fld>
            <a:endParaRPr lang="zh-CN" altLang="zh-CN" dirty="0"/>
          </a:p>
        </p:txBody>
      </p:sp>
      <p:sp>
        <p:nvSpPr>
          <p:cNvPr id="10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章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6" descr="内页-02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1" name="图片 7" descr="社LOGO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79388" y="166688"/>
            <a:ext cx="2798762" cy="454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1268760"/>
            <a:ext cx="7772400" cy="1362075"/>
          </a:xfrm>
        </p:spPr>
        <p:txBody>
          <a:bodyPr anchor="t"/>
          <a:lstStyle>
            <a:lvl1pPr algn="ctr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eaLnBrk="1" hangingPunct="1">
              <a:buChar char="•"/>
            </a:pPr>
            <a:fld id="{9A0DB2DC-4C9A-4742-B13C-FB6460FD3503}" type="slidenum">
              <a:rPr lang="zh-CN" altLang="zh-CN" dirty="0"/>
            </a:fld>
            <a:endParaRPr lang="zh-CN" altLang="zh-CN" dirty="0"/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6" descr="底页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TextBox 13"/>
          <p:cNvSpPr txBox="1"/>
          <p:nvPr/>
        </p:nvSpPr>
        <p:spPr>
          <a:xfrm>
            <a:off x="2022276" y="2636910"/>
            <a:ext cx="5099449" cy="120032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7200" b="1" i="0" u="none" strike="noStrike" kern="1200" cap="none" spc="0" normalizeH="0" baseline="0" noProof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opperplate Gothic Bold" panose="020E0705020206020404" pitchFamily="34" charset="0"/>
                <a:ea typeface="华康俪金黑W8" pitchFamily="49" charset="-122"/>
                <a:cs typeface="+mn-cs"/>
                <a:sym typeface="+mn-ea"/>
              </a:rPr>
              <a:t>谢谢</a:t>
            </a:r>
            <a:r>
              <a:rPr kumimoji="0" lang="en-US" altLang="zh-CN" sz="7200" b="1" i="0" u="none" strike="noStrike" kern="1200" cap="none" spc="0" normalizeH="0" baseline="0" noProof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opperplate Gothic Bold" panose="020E0705020206020404" pitchFamily="34" charset="0"/>
                <a:ea typeface="华康俪金黑W8" pitchFamily="49" charset="-122"/>
                <a:cs typeface="+mn-cs"/>
                <a:sym typeface="+mn-ea"/>
              </a:rPr>
              <a:t>!</a:t>
            </a:r>
            <a:endParaRPr kumimoji="0" lang="zh-CN" altLang="en-US" sz="7200" b="1" i="0" u="none" strike="noStrike" kern="1200" cap="none" spc="0" normalizeH="0" baseline="0" noProof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Copperplate Gothic Bold" panose="020E0705020206020404" pitchFamily="34" charset="0"/>
              <a:ea typeface="华康俪金黑W8" pitchFamily="49" charset="-122"/>
              <a:cs typeface="+mn-cs"/>
              <a:sym typeface="+mn-ea"/>
            </a:endParaRPr>
          </a:p>
        </p:txBody>
      </p:sp>
      <p:pic>
        <p:nvPicPr>
          <p:cNvPr id="8196" name="图片 8" descr="社LOGO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364163" y="260350"/>
            <a:ext cx="3486150" cy="5683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7" name="图片 9" descr="天猫旗舰＋官方网站＋官方微信二维码 专曲(1)_复制.jpg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4925" y="5013325"/>
            <a:ext cx="4014788" cy="17970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页脚占位符 2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eaLnBrk="1" hangingPunct="1">
              <a:buChar char="•"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 flipH="1">
            <a:off x="1521420" y="4443109"/>
            <a:ext cx="7622580" cy="2414895"/>
            <a:chOff x="2028560" y="4443106"/>
            <a:chExt cx="10163440" cy="2414895"/>
          </a:xfrm>
        </p:grpSpPr>
        <p:grpSp>
          <p:nvGrpSpPr>
            <p:cNvPr id="8" name="组合 7"/>
            <p:cNvGrpSpPr/>
            <p:nvPr/>
          </p:nvGrpSpPr>
          <p:grpSpPr>
            <a:xfrm>
              <a:off x="4956671" y="4443106"/>
              <a:ext cx="4884016" cy="2414895"/>
              <a:chOff x="4956670" y="4443106"/>
              <a:chExt cx="4884016" cy="2414894"/>
            </a:xfrm>
          </p:grpSpPr>
          <p:sp>
            <p:nvSpPr>
              <p:cNvPr id="21" name="等腰三角形 20"/>
              <p:cNvSpPr/>
              <p:nvPr/>
            </p:nvSpPr>
            <p:spPr>
              <a:xfrm>
                <a:off x="4956670" y="4443106"/>
                <a:ext cx="4884016" cy="2414894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  <p:sp>
            <p:nvSpPr>
              <p:cNvPr id="22" name="任意多边形 12"/>
              <p:cNvSpPr/>
              <p:nvPr/>
            </p:nvSpPr>
            <p:spPr>
              <a:xfrm>
                <a:off x="4956670" y="4443106"/>
                <a:ext cx="2442008" cy="2414894"/>
              </a:xfrm>
              <a:custGeom>
                <a:avLst/>
                <a:gdLst>
                  <a:gd name="connsiteX0" fmla="*/ 2442008 w 2442008"/>
                  <a:gd name="connsiteY0" fmla="*/ 0 h 2414894"/>
                  <a:gd name="connsiteX1" fmla="*/ 2415869 w 2442008"/>
                  <a:gd name="connsiteY1" fmla="*/ 2414894 h 2414894"/>
                  <a:gd name="connsiteX2" fmla="*/ 0 w 2442008"/>
                  <a:gd name="connsiteY2" fmla="*/ 2414894 h 24148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442008" h="2414894">
                    <a:moveTo>
                      <a:pt x="2442008" y="0"/>
                    </a:moveTo>
                    <a:lnTo>
                      <a:pt x="2415869" y="2414894"/>
                    </a:lnTo>
                    <a:lnTo>
                      <a:pt x="0" y="241489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3492615" y="5410200"/>
              <a:ext cx="2928111" cy="1447800"/>
              <a:chOff x="4956670" y="4443106"/>
              <a:chExt cx="4884016" cy="2414894"/>
            </a:xfrm>
          </p:grpSpPr>
          <p:sp>
            <p:nvSpPr>
              <p:cNvPr id="19" name="等腰三角形 18"/>
              <p:cNvSpPr/>
              <p:nvPr/>
            </p:nvSpPr>
            <p:spPr>
              <a:xfrm>
                <a:off x="4956670" y="4443106"/>
                <a:ext cx="4884016" cy="2414894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  <p:sp>
            <p:nvSpPr>
              <p:cNvPr id="20" name="任意多边形 16"/>
              <p:cNvSpPr/>
              <p:nvPr/>
            </p:nvSpPr>
            <p:spPr>
              <a:xfrm>
                <a:off x="4956670" y="4443106"/>
                <a:ext cx="2442008" cy="2414894"/>
              </a:xfrm>
              <a:custGeom>
                <a:avLst/>
                <a:gdLst>
                  <a:gd name="connsiteX0" fmla="*/ 2442008 w 2442008"/>
                  <a:gd name="connsiteY0" fmla="*/ 0 h 2414894"/>
                  <a:gd name="connsiteX1" fmla="*/ 2415869 w 2442008"/>
                  <a:gd name="connsiteY1" fmla="*/ 2414894 h 2414894"/>
                  <a:gd name="connsiteX2" fmla="*/ 0 w 2442008"/>
                  <a:gd name="connsiteY2" fmla="*/ 2414894 h 24148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442008" h="2414894">
                    <a:moveTo>
                      <a:pt x="2442008" y="0"/>
                    </a:moveTo>
                    <a:lnTo>
                      <a:pt x="2415869" y="2414894"/>
                    </a:lnTo>
                    <a:lnTo>
                      <a:pt x="0" y="241489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7721715" y="5048250"/>
              <a:ext cx="3660139" cy="1809751"/>
              <a:chOff x="4956670" y="4443106"/>
              <a:chExt cx="4884016" cy="2414894"/>
            </a:xfrm>
          </p:grpSpPr>
          <p:sp>
            <p:nvSpPr>
              <p:cNvPr id="17" name="等腰三角形 16"/>
              <p:cNvSpPr/>
              <p:nvPr/>
            </p:nvSpPr>
            <p:spPr>
              <a:xfrm>
                <a:off x="4956670" y="4443106"/>
                <a:ext cx="4884016" cy="2414894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  <p:sp>
            <p:nvSpPr>
              <p:cNvPr id="18" name="任意多边形 19"/>
              <p:cNvSpPr/>
              <p:nvPr/>
            </p:nvSpPr>
            <p:spPr>
              <a:xfrm>
                <a:off x="4956670" y="4443106"/>
                <a:ext cx="2442008" cy="2414894"/>
              </a:xfrm>
              <a:custGeom>
                <a:avLst/>
                <a:gdLst>
                  <a:gd name="connsiteX0" fmla="*/ 2442008 w 2442008"/>
                  <a:gd name="connsiteY0" fmla="*/ 0 h 2414894"/>
                  <a:gd name="connsiteX1" fmla="*/ 2415869 w 2442008"/>
                  <a:gd name="connsiteY1" fmla="*/ 2414894 h 2414894"/>
                  <a:gd name="connsiteX2" fmla="*/ 0 w 2442008"/>
                  <a:gd name="connsiteY2" fmla="*/ 2414894 h 24148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442008" h="2414894">
                    <a:moveTo>
                      <a:pt x="2442008" y="0"/>
                    </a:moveTo>
                    <a:lnTo>
                      <a:pt x="2415869" y="2414894"/>
                    </a:lnTo>
                    <a:lnTo>
                      <a:pt x="0" y="241489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/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2028560" y="6342962"/>
              <a:ext cx="1041643" cy="515039"/>
              <a:chOff x="4956670" y="4443106"/>
              <a:chExt cx="4884016" cy="2414894"/>
            </a:xfrm>
          </p:grpSpPr>
          <p:sp>
            <p:nvSpPr>
              <p:cNvPr id="15" name="等腰三角形 14"/>
              <p:cNvSpPr/>
              <p:nvPr/>
            </p:nvSpPr>
            <p:spPr>
              <a:xfrm>
                <a:off x="4956670" y="4443106"/>
                <a:ext cx="4884016" cy="2414894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  <p:sp>
            <p:nvSpPr>
              <p:cNvPr id="16" name="任意多边形 22"/>
              <p:cNvSpPr/>
              <p:nvPr/>
            </p:nvSpPr>
            <p:spPr>
              <a:xfrm>
                <a:off x="4956670" y="4443106"/>
                <a:ext cx="2442008" cy="2414894"/>
              </a:xfrm>
              <a:custGeom>
                <a:avLst/>
                <a:gdLst>
                  <a:gd name="connsiteX0" fmla="*/ 2442008 w 2442008"/>
                  <a:gd name="connsiteY0" fmla="*/ 0 h 2414894"/>
                  <a:gd name="connsiteX1" fmla="*/ 2415869 w 2442008"/>
                  <a:gd name="connsiteY1" fmla="*/ 2414894 h 2414894"/>
                  <a:gd name="connsiteX2" fmla="*/ 0 w 2442008"/>
                  <a:gd name="connsiteY2" fmla="*/ 2414894 h 24148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442008" h="2414894">
                    <a:moveTo>
                      <a:pt x="2442008" y="0"/>
                    </a:moveTo>
                    <a:lnTo>
                      <a:pt x="2415869" y="2414894"/>
                    </a:lnTo>
                    <a:lnTo>
                      <a:pt x="0" y="241489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11150357" y="6342962"/>
              <a:ext cx="1041643" cy="515039"/>
              <a:chOff x="4956670" y="4443106"/>
              <a:chExt cx="4884016" cy="2414894"/>
            </a:xfrm>
          </p:grpSpPr>
          <p:sp>
            <p:nvSpPr>
              <p:cNvPr id="13" name="等腰三角形 12"/>
              <p:cNvSpPr/>
              <p:nvPr/>
            </p:nvSpPr>
            <p:spPr>
              <a:xfrm>
                <a:off x="4956670" y="4443106"/>
                <a:ext cx="4884016" cy="2414894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  <p:sp>
            <p:nvSpPr>
              <p:cNvPr id="14" name="任意多边形 25"/>
              <p:cNvSpPr/>
              <p:nvPr/>
            </p:nvSpPr>
            <p:spPr>
              <a:xfrm>
                <a:off x="4956670" y="4443106"/>
                <a:ext cx="2442008" cy="2414894"/>
              </a:xfrm>
              <a:custGeom>
                <a:avLst/>
                <a:gdLst>
                  <a:gd name="connsiteX0" fmla="*/ 2442008 w 2442008"/>
                  <a:gd name="connsiteY0" fmla="*/ 0 h 2414894"/>
                  <a:gd name="connsiteX1" fmla="*/ 2415869 w 2442008"/>
                  <a:gd name="connsiteY1" fmla="*/ 2414894 h 2414894"/>
                  <a:gd name="connsiteX2" fmla="*/ 0 w 2442008"/>
                  <a:gd name="connsiteY2" fmla="*/ 2414894 h 24148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442008" h="2414894">
                    <a:moveTo>
                      <a:pt x="2442008" y="0"/>
                    </a:moveTo>
                    <a:lnTo>
                      <a:pt x="2415869" y="2414894"/>
                    </a:lnTo>
                    <a:lnTo>
                      <a:pt x="0" y="241489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</p:grpSp>
      </p:grpSp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141174" y="1700984"/>
            <a:ext cx="6671186" cy="923330"/>
          </a:xfrm>
        </p:spPr>
        <p:txBody>
          <a:bodyPr anchor="b">
            <a:normAutofit/>
          </a:bodyPr>
          <a:lstStyle>
            <a:lvl1pPr algn="l">
              <a:defRPr sz="4400" b="1">
                <a:solidFill>
                  <a:schemeClr val="tx2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1174" y="2687370"/>
            <a:ext cx="6671186" cy="480131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8CED8-A2E1-4FD5-B2F5-D691BB24C91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F2F5A-3577-40D0-9738-AC762F5E245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8CED8-A2E1-4FD5-B2F5-D691BB24C91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F2F5A-3577-40D0-9738-AC762F5E245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" y="2425144"/>
            <a:ext cx="3228536" cy="1584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 dirty="0"/>
          </a:p>
        </p:txBody>
      </p:sp>
      <p:sp>
        <p:nvSpPr>
          <p:cNvPr id="8" name="矩形 7"/>
          <p:cNvSpPr/>
          <p:nvPr/>
        </p:nvSpPr>
        <p:spPr>
          <a:xfrm>
            <a:off x="1" y="4097820"/>
            <a:ext cx="9144914" cy="2672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2400"/>
          </a:p>
        </p:txBody>
      </p:sp>
      <p:sp>
        <p:nvSpPr>
          <p:cNvPr id="9" name="矩形 8"/>
          <p:cNvSpPr/>
          <p:nvPr/>
        </p:nvSpPr>
        <p:spPr>
          <a:xfrm>
            <a:off x="3302392" y="2425144"/>
            <a:ext cx="305972" cy="1584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2400" dirty="0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695439" y="2603462"/>
            <a:ext cx="4819912" cy="757130"/>
          </a:xfrm>
        </p:spPr>
        <p:txBody>
          <a:bodyPr wrap="square" anchor="b">
            <a:normAutofit/>
          </a:bodyPr>
          <a:lstStyle>
            <a:lvl1pPr>
              <a:defRPr sz="3600" b="1">
                <a:solidFill>
                  <a:schemeClr val="tx2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695439" y="3410915"/>
            <a:ext cx="4819912" cy="424732"/>
          </a:xfrm>
        </p:spPr>
        <p:txBody>
          <a:bodyPr wrap="square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8CED8-A2E1-4FD5-B2F5-D691BB24C91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F2F5A-3577-40D0-9738-AC762F5E245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8" grpId="0" bldLvl="0" animBg="1"/>
      <p:bldP spid="9" grpId="0" bldLvl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628650" y="1825625"/>
            <a:ext cx="3886200" cy="435133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</a:t>
            </a:r>
            <a:r>
              <a:rPr lang="zh-CN" altLang="en-US" dirty="0" smtClean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4629150" y="1825625"/>
            <a:ext cx="3886200" cy="435133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</a:t>
            </a:r>
            <a:r>
              <a:rPr lang="zh-CN" altLang="en-US" dirty="0" smtClean="0"/>
              <a:t>编辑文本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8CED8-A2E1-4FD5-B2F5-D691BB24C91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F2F5A-3577-40D0-9738-AC762F5E245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箭头: V 形 9"/>
          <p:cNvSpPr/>
          <p:nvPr/>
        </p:nvSpPr>
        <p:spPr>
          <a:xfrm>
            <a:off x="197514" y="677986"/>
            <a:ext cx="377130" cy="57606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03239"/>
            <a:ext cx="78867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8CED8-A2E1-4FD5-B2F5-D691BB24C91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F2F5A-3577-40D0-9738-AC762F5E245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 flipH="1">
            <a:off x="1521420" y="4443109"/>
            <a:ext cx="7622580" cy="2414895"/>
            <a:chOff x="2028560" y="4443106"/>
            <a:chExt cx="10163440" cy="2414895"/>
          </a:xfrm>
        </p:grpSpPr>
        <p:grpSp>
          <p:nvGrpSpPr>
            <p:cNvPr id="7" name="组合 6"/>
            <p:cNvGrpSpPr/>
            <p:nvPr/>
          </p:nvGrpSpPr>
          <p:grpSpPr>
            <a:xfrm>
              <a:off x="4956671" y="4443106"/>
              <a:ext cx="4884016" cy="2414895"/>
              <a:chOff x="4956670" y="4443106"/>
              <a:chExt cx="4884016" cy="2414894"/>
            </a:xfrm>
          </p:grpSpPr>
          <p:sp>
            <p:nvSpPr>
              <p:cNvPr id="20" name="等腰三角形 19"/>
              <p:cNvSpPr/>
              <p:nvPr/>
            </p:nvSpPr>
            <p:spPr>
              <a:xfrm>
                <a:off x="4956670" y="4443106"/>
                <a:ext cx="4884016" cy="2414894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  <p:sp>
            <p:nvSpPr>
              <p:cNvPr id="21" name="任意多边形 12"/>
              <p:cNvSpPr/>
              <p:nvPr/>
            </p:nvSpPr>
            <p:spPr>
              <a:xfrm>
                <a:off x="4956670" y="4443106"/>
                <a:ext cx="2442008" cy="2414894"/>
              </a:xfrm>
              <a:custGeom>
                <a:avLst/>
                <a:gdLst>
                  <a:gd name="connsiteX0" fmla="*/ 2442008 w 2442008"/>
                  <a:gd name="connsiteY0" fmla="*/ 0 h 2414894"/>
                  <a:gd name="connsiteX1" fmla="*/ 2415869 w 2442008"/>
                  <a:gd name="connsiteY1" fmla="*/ 2414894 h 2414894"/>
                  <a:gd name="connsiteX2" fmla="*/ 0 w 2442008"/>
                  <a:gd name="connsiteY2" fmla="*/ 2414894 h 24148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442008" h="2414894">
                    <a:moveTo>
                      <a:pt x="2442008" y="0"/>
                    </a:moveTo>
                    <a:lnTo>
                      <a:pt x="2415869" y="2414894"/>
                    </a:lnTo>
                    <a:lnTo>
                      <a:pt x="0" y="241489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3492615" y="5410200"/>
              <a:ext cx="2928111" cy="1447800"/>
              <a:chOff x="4956670" y="4443106"/>
              <a:chExt cx="4884016" cy="2414894"/>
            </a:xfrm>
          </p:grpSpPr>
          <p:sp>
            <p:nvSpPr>
              <p:cNvPr id="18" name="等腰三角形 17"/>
              <p:cNvSpPr/>
              <p:nvPr/>
            </p:nvSpPr>
            <p:spPr>
              <a:xfrm>
                <a:off x="4956670" y="4443106"/>
                <a:ext cx="4884016" cy="2414894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  <p:sp>
            <p:nvSpPr>
              <p:cNvPr id="19" name="任意多边形 16"/>
              <p:cNvSpPr/>
              <p:nvPr/>
            </p:nvSpPr>
            <p:spPr>
              <a:xfrm>
                <a:off x="4956670" y="4443106"/>
                <a:ext cx="2442008" cy="2414894"/>
              </a:xfrm>
              <a:custGeom>
                <a:avLst/>
                <a:gdLst>
                  <a:gd name="connsiteX0" fmla="*/ 2442008 w 2442008"/>
                  <a:gd name="connsiteY0" fmla="*/ 0 h 2414894"/>
                  <a:gd name="connsiteX1" fmla="*/ 2415869 w 2442008"/>
                  <a:gd name="connsiteY1" fmla="*/ 2414894 h 2414894"/>
                  <a:gd name="connsiteX2" fmla="*/ 0 w 2442008"/>
                  <a:gd name="connsiteY2" fmla="*/ 2414894 h 24148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442008" h="2414894">
                    <a:moveTo>
                      <a:pt x="2442008" y="0"/>
                    </a:moveTo>
                    <a:lnTo>
                      <a:pt x="2415869" y="2414894"/>
                    </a:lnTo>
                    <a:lnTo>
                      <a:pt x="0" y="241489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7721715" y="5048250"/>
              <a:ext cx="3660139" cy="1809751"/>
              <a:chOff x="4956670" y="4443106"/>
              <a:chExt cx="4884016" cy="2414894"/>
            </a:xfrm>
          </p:grpSpPr>
          <p:sp>
            <p:nvSpPr>
              <p:cNvPr id="16" name="等腰三角形 15"/>
              <p:cNvSpPr/>
              <p:nvPr/>
            </p:nvSpPr>
            <p:spPr>
              <a:xfrm>
                <a:off x="4956670" y="4443106"/>
                <a:ext cx="4884016" cy="2414894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  <p:sp>
            <p:nvSpPr>
              <p:cNvPr id="17" name="任意多边形 19"/>
              <p:cNvSpPr/>
              <p:nvPr/>
            </p:nvSpPr>
            <p:spPr>
              <a:xfrm>
                <a:off x="4956670" y="4443106"/>
                <a:ext cx="2442008" cy="2414894"/>
              </a:xfrm>
              <a:custGeom>
                <a:avLst/>
                <a:gdLst>
                  <a:gd name="connsiteX0" fmla="*/ 2442008 w 2442008"/>
                  <a:gd name="connsiteY0" fmla="*/ 0 h 2414894"/>
                  <a:gd name="connsiteX1" fmla="*/ 2415869 w 2442008"/>
                  <a:gd name="connsiteY1" fmla="*/ 2414894 h 2414894"/>
                  <a:gd name="connsiteX2" fmla="*/ 0 w 2442008"/>
                  <a:gd name="connsiteY2" fmla="*/ 2414894 h 24148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442008" h="2414894">
                    <a:moveTo>
                      <a:pt x="2442008" y="0"/>
                    </a:moveTo>
                    <a:lnTo>
                      <a:pt x="2415869" y="2414894"/>
                    </a:lnTo>
                    <a:lnTo>
                      <a:pt x="0" y="241489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 dirty="0"/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2028560" y="6342962"/>
              <a:ext cx="1041643" cy="515039"/>
              <a:chOff x="4956670" y="4443106"/>
              <a:chExt cx="4884016" cy="2414894"/>
            </a:xfrm>
          </p:grpSpPr>
          <p:sp>
            <p:nvSpPr>
              <p:cNvPr id="14" name="等腰三角形 13"/>
              <p:cNvSpPr/>
              <p:nvPr/>
            </p:nvSpPr>
            <p:spPr>
              <a:xfrm>
                <a:off x="4956670" y="4443106"/>
                <a:ext cx="4884016" cy="2414894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  <p:sp>
            <p:nvSpPr>
              <p:cNvPr id="15" name="任意多边形 22"/>
              <p:cNvSpPr/>
              <p:nvPr/>
            </p:nvSpPr>
            <p:spPr>
              <a:xfrm>
                <a:off x="4956670" y="4443106"/>
                <a:ext cx="2442008" cy="2414894"/>
              </a:xfrm>
              <a:custGeom>
                <a:avLst/>
                <a:gdLst>
                  <a:gd name="connsiteX0" fmla="*/ 2442008 w 2442008"/>
                  <a:gd name="connsiteY0" fmla="*/ 0 h 2414894"/>
                  <a:gd name="connsiteX1" fmla="*/ 2415869 w 2442008"/>
                  <a:gd name="connsiteY1" fmla="*/ 2414894 h 2414894"/>
                  <a:gd name="connsiteX2" fmla="*/ 0 w 2442008"/>
                  <a:gd name="connsiteY2" fmla="*/ 2414894 h 24148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442008" h="2414894">
                    <a:moveTo>
                      <a:pt x="2442008" y="0"/>
                    </a:moveTo>
                    <a:lnTo>
                      <a:pt x="2415869" y="2414894"/>
                    </a:lnTo>
                    <a:lnTo>
                      <a:pt x="0" y="241489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11150357" y="6342962"/>
              <a:ext cx="1041643" cy="515039"/>
              <a:chOff x="4956670" y="4443106"/>
              <a:chExt cx="4884016" cy="2414894"/>
            </a:xfrm>
          </p:grpSpPr>
          <p:sp>
            <p:nvSpPr>
              <p:cNvPr id="12" name="等腰三角形 11"/>
              <p:cNvSpPr/>
              <p:nvPr/>
            </p:nvSpPr>
            <p:spPr>
              <a:xfrm>
                <a:off x="4956670" y="4443106"/>
                <a:ext cx="4884016" cy="2414894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  <p:sp>
            <p:nvSpPr>
              <p:cNvPr id="13" name="任意多边形 25"/>
              <p:cNvSpPr/>
              <p:nvPr/>
            </p:nvSpPr>
            <p:spPr>
              <a:xfrm>
                <a:off x="4956670" y="4443106"/>
                <a:ext cx="2442008" cy="2414894"/>
              </a:xfrm>
              <a:custGeom>
                <a:avLst/>
                <a:gdLst>
                  <a:gd name="connsiteX0" fmla="*/ 2442008 w 2442008"/>
                  <a:gd name="connsiteY0" fmla="*/ 0 h 2414894"/>
                  <a:gd name="connsiteX1" fmla="*/ 2415869 w 2442008"/>
                  <a:gd name="connsiteY1" fmla="*/ 2414894 h 2414894"/>
                  <a:gd name="connsiteX2" fmla="*/ 0 w 2442008"/>
                  <a:gd name="connsiteY2" fmla="*/ 2414894 h 24148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442008" h="2414894">
                    <a:moveTo>
                      <a:pt x="2442008" y="0"/>
                    </a:moveTo>
                    <a:lnTo>
                      <a:pt x="2415869" y="2414894"/>
                    </a:lnTo>
                    <a:lnTo>
                      <a:pt x="0" y="241489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</p:grpSp>
      </p:grp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725154" y="1710778"/>
            <a:ext cx="6049584" cy="923330"/>
          </a:xfrm>
        </p:spPr>
        <p:txBody>
          <a:bodyPr anchor="b" anchorCtr="0">
            <a:normAutofit/>
          </a:bodyPr>
          <a:lstStyle>
            <a:lvl1pPr algn="ctr">
              <a:defRPr sz="4500" b="1">
                <a:solidFill>
                  <a:schemeClr val="tx2"/>
                </a:solidFill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8CED8-A2E1-4FD5-B2F5-D691BB24C91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F2F5A-3577-40D0-9738-AC762F5E245E}" type="slidenum">
              <a:rPr lang="zh-CN" altLang="en-US" smtClean="0"/>
            </a:fld>
            <a:endParaRPr lang="zh-CN" altLang="en-US"/>
          </a:p>
        </p:txBody>
      </p:sp>
      <p:sp>
        <p:nvSpPr>
          <p:cNvPr id="23" name="内容占位符 22"/>
          <p:cNvSpPr>
            <a:spLocks noGrp="1"/>
          </p:cNvSpPr>
          <p:nvPr>
            <p:ph sz="quarter" idx="13"/>
          </p:nvPr>
        </p:nvSpPr>
        <p:spPr>
          <a:xfrm>
            <a:off x="1725155" y="2716239"/>
            <a:ext cx="6049619" cy="535531"/>
          </a:xfrm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8CED8-A2E1-4FD5-B2F5-D691BB24C91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F2F5A-3577-40D0-9738-AC762F5E245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29841" y="711200"/>
            <a:ext cx="3196800" cy="1600200"/>
          </a:xfrm>
        </p:spPr>
        <p:txBody>
          <a:bodyPr anchor="t" anchorCtr="0">
            <a:normAutofit/>
          </a:bodyPr>
          <a:lstStyle>
            <a:lvl1pPr>
              <a:defRPr sz="3200"/>
            </a:lvl1pPr>
          </a:lstStyle>
          <a:p>
            <a:r>
              <a:rPr lang="zh-CN" altLang="en-US" smtClean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4014391" y="733425"/>
            <a:ext cx="46278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图片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311400"/>
            <a:ext cx="31968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 sz="1200"/>
            </a:lvl1pPr>
          </a:lstStyle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812360" y="365125"/>
            <a:ext cx="702990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7129704" cy="5811838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8CED8-A2E1-4FD5-B2F5-D691BB24C91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F2F5A-3577-40D0-9738-AC762F5E245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箭头: V 形 5"/>
          <p:cNvSpPr/>
          <p:nvPr/>
        </p:nvSpPr>
        <p:spPr>
          <a:xfrm>
            <a:off x="276454" y="534056"/>
            <a:ext cx="299103" cy="456878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551546"/>
            <a:ext cx="78867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8CED8-A2E1-4FD5-B2F5-D691BB24C91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F2F5A-3577-40D0-9738-AC762F5E245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8CED8-A2E1-4FD5-B2F5-D691BB24C91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F2F5A-3577-40D0-9738-AC762F5E245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4.xml"/><Relationship Id="rId8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1.xml"/><Relationship Id="rId5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7.xml"/><Relationship Id="rId16" Type="http://schemas.openxmlformats.org/officeDocument/2006/relationships/theme" Target="../theme/theme2.xml"/><Relationship Id="rId15" Type="http://schemas.openxmlformats.org/officeDocument/2006/relationships/slideLayout" Target="../slideLayouts/slideLayout30.xml"/><Relationship Id="rId14" Type="http://schemas.openxmlformats.org/officeDocument/2006/relationships/slideLayout" Target="../slideLayouts/slideLayout29.xml"/><Relationship Id="rId13" Type="http://schemas.openxmlformats.org/officeDocument/2006/relationships/slideLayout" Target="../slideLayouts/slideLayout28.xml"/><Relationship Id="rId12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5.xml"/><Relationship Id="rId1" Type="http://schemas.openxmlformats.org/officeDocument/2006/relationships/slideLayout" Target="../slideLayouts/slideLayout16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9.xml"/><Relationship Id="rId8" Type="http://schemas.openxmlformats.org/officeDocument/2006/relationships/slideLayout" Target="../slideLayouts/slideLayout38.xml"/><Relationship Id="rId7" Type="http://schemas.openxmlformats.org/officeDocument/2006/relationships/slideLayout" Target="../slideLayouts/slideLayout37.xml"/><Relationship Id="rId6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5.xml"/><Relationship Id="rId4" Type="http://schemas.openxmlformats.org/officeDocument/2006/relationships/slideLayout" Target="../slideLayouts/slideLayout34.xml"/><Relationship Id="rId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32.xml"/><Relationship Id="rId16" Type="http://schemas.openxmlformats.org/officeDocument/2006/relationships/theme" Target="../theme/theme3.xml"/><Relationship Id="rId15" Type="http://schemas.openxmlformats.org/officeDocument/2006/relationships/tags" Target="../tags/tag3.xml"/><Relationship Id="rId14" Type="http://schemas.openxmlformats.org/officeDocument/2006/relationships/tags" Target="../tags/tag2.xml"/><Relationship Id="rId13" Type="http://schemas.openxmlformats.org/officeDocument/2006/relationships/tags" Target="../tags/tag1.xml"/><Relationship Id="rId12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buFont typeface="Arial" panose="020B0604020202020204" pitchFamily="34" charset="0"/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buFont typeface="Arial" panose="020B0604020202020204" pitchFamily="34" charset="0"/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  <p:sldLayoutId id="2147483678" r:id="rId14"/>
    <p:sldLayoutId id="2147483679" r:id="rId15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箭头: V 形 7"/>
          <p:cNvSpPr/>
          <p:nvPr/>
        </p:nvSpPr>
        <p:spPr>
          <a:xfrm>
            <a:off x="197514" y="739874"/>
            <a:ext cx="377130" cy="576064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28650" y="365128"/>
            <a:ext cx="7886700" cy="1325563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>
            <a:lvl1pPr algn="l"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0488CED8-A2E1-4FD5-B2F5-D691BB24C91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>
            <a:lvl1pPr algn="ctr"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0000" tIns="46800" rIns="90000" bIns="46800" rtlCol="0" anchor="ctr">
            <a:normAutofit/>
          </a:bodyPr>
          <a:lstStyle>
            <a:lvl1pPr algn="r">
              <a:defRPr sz="9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1A5F2F5A-3577-40D0-9738-AC762F5E245E}" type="slidenum">
              <a:rPr lang="zh-CN" altLang="en-US" smtClean="0"/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  <p:sldLayoutId id="2147483692" r:id="rId12"/>
  </p:sldLayoutIdLst>
  <p:txStyles>
    <p:titleStyle>
      <a:lvl1pPr algn="l" defTabSz="685165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165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16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16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16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16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16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16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16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16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16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16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16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16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16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16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16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16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165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2.xml"/><Relationship Id="rId1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1.xml"/><Relationship Id="rId1" Type="http://schemas.openxmlformats.org/officeDocument/2006/relationships/tags" Target="../tags/tag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6.xml"/><Relationship Id="rId1" Type="http://schemas.openxmlformats.org/officeDocument/2006/relationships/tags" Target="../tags/tag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1.xml"/><Relationship Id="rId1" Type="http://schemas.openxmlformats.org/officeDocument/2006/relationships/tags" Target="../tags/tag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1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7.xml"/><Relationship Id="rId1" Type="http://schemas.openxmlformats.org/officeDocument/2006/relationships/tags" Target="../tags/tag2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2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2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2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2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2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2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2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2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3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3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3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3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3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3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3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3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3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3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40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4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4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4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4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4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4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4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tags" Target="../tags/tag4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7.xml"/><Relationship Id="rId1" Type="http://schemas.openxmlformats.org/officeDocument/2006/relationships/tags" Target="../tags/tag49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7.xml"/><Relationship Id="rId1" Type="http://schemas.openxmlformats.org/officeDocument/2006/relationships/tags" Target="../tags/tag50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37.xml"/><Relationship Id="rId1" Type="http://schemas.openxmlformats.org/officeDocument/2006/relationships/tags" Target="../tags/tag5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标题 1"/>
          <p:cNvSpPr>
            <a:spLocks noGrp="1"/>
          </p:cNvSpPr>
          <p:nvPr>
            <p:ph type="ctrTitle"/>
          </p:nvPr>
        </p:nvSpPr>
        <p:spPr>
          <a:xfrm>
            <a:off x="1403350" y="2030413"/>
            <a:ext cx="5976938" cy="1470025"/>
          </a:xfrm>
          <a:ln/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b="1" dirty="0">
                <a:ea typeface="宋体" panose="02010600030101010101" pitchFamily="2" charset="-122"/>
              </a:rPr>
              <a:t>外科护理学</a:t>
            </a:r>
            <a:endParaRPr lang="zh-CN" altLang="en-US" b="1" dirty="0">
              <a:ea typeface="宋体" panose="02010600030101010101" pitchFamily="2" charset="-122"/>
            </a:endParaRPr>
          </a:p>
        </p:txBody>
      </p:sp>
      <p:sp>
        <p:nvSpPr>
          <p:cNvPr id="9219" name="副标题 2"/>
          <p:cNvSpPr>
            <a:spLocks noGrp="1" noChangeArrowheads="1"/>
          </p:cNvSpPr>
          <p:nvPr>
            <p:ph type="subTitle" idx="1"/>
          </p:nvPr>
        </p:nvSpPr>
        <p:spPr>
          <a:xfrm>
            <a:off x="611188" y="4076700"/>
            <a:ext cx="7920038" cy="720725"/>
          </a:xfrm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主编　易淑明 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陈  烨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quarter" idx="13"/>
          </p:nvPr>
        </p:nvSpPr>
        <p:spPr>
          <a:xfrm>
            <a:off x="179388" y="476250"/>
            <a:ext cx="5905500" cy="720725"/>
          </a:xfrm>
        </p:spPr>
        <p:txBody>
          <a:bodyPr vert="horz" wrap="square" lIns="91440" tIns="45720" rIns="91440" bIns="45720" numCol="1" rtlCol="0" anchor="t" anchorCtr="0" compatLnSpc="1">
            <a:normAutofit fontScale="70000" lnSpcReduction="2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全国高职高专护理类专业“十三五” 规划教材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外科护理学配套课件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标题 1"/>
          <p:cNvSpPr>
            <a:spLocks noGrp="1"/>
          </p:cNvSpPr>
          <p:nvPr>
            <p:ph type="title"/>
          </p:nvPr>
        </p:nvSpPr>
        <p:spPr>
          <a:xfrm>
            <a:off x="684213" y="1844675"/>
            <a:ext cx="7737475" cy="2016125"/>
          </a:xfrm>
          <a:ln/>
        </p:spPr>
        <p:txBody>
          <a:bodyPr vert="horz" wrap="square" lIns="91440" tIns="45720" rIns="91440" bIns="45720" anchor="t"/>
          <a:p>
            <a:pPr eaLnBrk="1" hangingPunct="1">
              <a:lnSpc>
                <a:spcPct val="150000"/>
              </a:lnSpc>
            </a:pPr>
            <a:r>
              <a:rPr lang="" altLang="zh-CN" kern="1200" cap="none" dirty="0">
                <a:latin typeface="宋体" panose="02010600030101010101" pitchFamily="2" charset="-122"/>
                <a:ea typeface="宋体" panose="02010600030101010101" pitchFamily="2" charset="-122"/>
                <a:cs typeface="+mj-cs"/>
                <a:sym typeface="+mn-ea"/>
              </a:rPr>
              <a:t>第</a:t>
            </a:r>
            <a:r>
              <a:rPr lang="zh-CN" altLang="en-US" kern="1200" cap="none" dirty="0">
                <a:latin typeface="宋体" panose="02010600030101010101" pitchFamily="2" charset="-122"/>
                <a:ea typeface="宋体" panose="02010600030101010101" pitchFamily="2" charset="-122"/>
                <a:cs typeface="+mj-cs"/>
                <a:sym typeface="+mn-ea"/>
              </a:rPr>
              <a:t>十一</a:t>
            </a:r>
            <a:r>
              <a:rPr lang="zh-CN" altLang="zh-CN" kern="1200" cap="none" dirty="0">
                <a:latin typeface="宋体" panose="02010600030101010101" pitchFamily="2" charset="-122"/>
                <a:ea typeface="宋体" panose="02010600030101010101" pitchFamily="2" charset="-122"/>
                <a:cs typeface="+mj-cs"/>
                <a:sym typeface="+mn-ea"/>
              </a:rPr>
              <a:t>章</a:t>
            </a:r>
            <a:r>
              <a:rPr lang="en-US" altLang="zh-CN" kern="1200" cap="none" dirty="0">
                <a:latin typeface="宋体" panose="02010600030101010101" pitchFamily="2" charset="-122"/>
                <a:ea typeface="宋体" panose="02010600030101010101" pitchFamily="2" charset="-122"/>
                <a:cs typeface="+mj-cs"/>
                <a:sym typeface="+mn-ea"/>
              </a:rPr>
              <a:t> </a:t>
            </a:r>
            <a:r>
              <a:rPr lang="zh-CN" altLang="en-US" kern="1200" cap="none" dirty="0">
                <a:latin typeface="宋体" panose="02010600030101010101" pitchFamily="2" charset="-122"/>
                <a:ea typeface="宋体" panose="02010600030101010101" pitchFamily="2" charset="-122"/>
                <a:cs typeface="+mj-cs"/>
                <a:sym typeface="+mn-ea"/>
              </a:rPr>
              <a:t>颅脑疾病病人的护理</a:t>
            </a:r>
            <a:br>
              <a:rPr lang="zh-CN" altLang="en-US" kern="1200" cap="none" dirty="0">
                <a:latin typeface="+mj-lt"/>
                <a:ea typeface="宋体" panose="02010600030101010101" pitchFamily="2" charset="-122"/>
                <a:cs typeface="+mj-cs"/>
              </a:rPr>
            </a:br>
            <a:endParaRPr lang="zh-CN" altLang="en-US" kern="1200" cap="none" dirty="0">
              <a:latin typeface="+mj-lt"/>
              <a:ea typeface="宋体" panose="02010600030101010101" pitchFamily="2" charset="-122"/>
              <a:cs typeface="+mj-cs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标题 1"/>
          <p:cNvSpPr>
            <a:spLocks noGrp="1"/>
          </p:cNvSpPr>
          <p:nvPr>
            <p:ph type="title"/>
          </p:nvPr>
        </p:nvSpPr>
        <p:spPr>
          <a:xfrm>
            <a:off x="395288" y="549275"/>
            <a:ext cx="8229600" cy="922338"/>
          </a:xfrm>
          <a:ln/>
        </p:spPr>
        <p:txBody>
          <a:bodyPr vert="horz" wrap="square" lIns="91440" tIns="45720" rIns="91440" bIns="45720" anchor="ctr"/>
          <a:p>
            <a:pPr algn="ctr" eaLnBrk="1" hangingPunct="1"/>
            <a:r>
              <a:rPr lang="zh-CN" altLang="en-US" b="1" kern="1200" dirty="0">
                <a:latin typeface="+mj-lt"/>
                <a:ea typeface="宋体" panose="02010600030101010101" pitchFamily="2" charset="-122"/>
                <a:cs typeface="+mj-cs"/>
              </a:rPr>
              <a:t>目  录</a:t>
            </a:r>
            <a:endParaRPr lang="zh-CN" altLang="en-US" b="1" kern="1200" dirty="0">
              <a:latin typeface="+mj-lt"/>
              <a:ea typeface="宋体" panose="02010600030101010101" pitchFamily="2" charset="-122"/>
              <a:cs typeface="+mj-cs"/>
            </a:endParaRPr>
          </a:p>
        </p:txBody>
      </p:sp>
      <p:sp>
        <p:nvSpPr>
          <p:cNvPr id="12291" name="内容占位符 2"/>
          <p:cNvSpPr>
            <a:spLocks noGrp="1"/>
          </p:cNvSpPr>
          <p:nvPr>
            <p:ph sz="half" idx="1"/>
          </p:nvPr>
        </p:nvSpPr>
        <p:spPr>
          <a:xfrm>
            <a:off x="827088" y="1844675"/>
            <a:ext cx="8137525" cy="3671888"/>
          </a:xfrm>
          <a:ln/>
        </p:spPr>
        <p:txBody>
          <a:bodyPr vert="horz" wrap="square" lIns="91440" tIns="45720" rIns="91440" bIns="45720" anchor="t"/>
          <a:p>
            <a:pPr algn="l" eaLnBrk="1" hangingPunct="1"/>
            <a:r>
              <a:rPr lang="zh-CN" altLang="en-US" b="1" kern="1200" dirty="0">
                <a:latin typeface="+mn-lt"/>
                <a:ea typeface="宋体" panose="02010600030101010101" pitchFamily="2" charset="-122"/>
                <a:cs typeface="+mn-cs"/>
              </a:rPr>
              <a:t>第一节  颅内压增高病人的护理</a:t>
            </a:r>
            <a:endParaRPr lang="zh-CN" altLang="en-US" b="1" kern="1200" dirty="0">
              <a:latin typeface="+mn-lt"/>
              <a:ea typeface="宋体" panose="02010600030101010101" pitchFamily="2" charset="-122"/>
              <a:cs typeface="+mn-cs"/>
            </a:endParaRPr>
          </a:p>
          <a:p>
            <a:pPr algn="l"/>
            <a:r>
              <a:rPr lang="zh-CN" altLang="en-US" b="1" kern="1200" dirty="0">
                <a:solidFill>
                  <a:srgbClr val="0070C0"/>
                </a:solidFill>
                <a:latin typeface="+mn-lt"/>
                <a:ea typeface="宋体" panose="02010600030101010101" pitchFamily="2" charset="-122"/>
                <a:cs typeface="+mn-cs"/>
              </a:rPr>
              <a:t>第二节  颅脑损伤病人的护理</a:t>
            </a:r>
            <a:endParaRPr lang="zh-CN" altLang="en-US" b="1" kern="1200" dirty="0">
              <a:solidFill>
                <a:srgbClr val="0070C0"/>
              </a:solidFill>
              <a:latin typeface="+mn-lt"/>
              <a:ea typeface="宋体" panose="02010600030101010101" pitchFamily="2" charset="-122"/>
              <a:cs typeface="+mn-cs"/>
            </a:endParaRPr>
          </a:p>
          <a:p>
            <a:pPr algn="l"/>
            <a:r>
              <a:rPr lang="zh-CN" altLang="en-US" b="1" kern="1200" dirty="0">
                <a:latin typeface="+mn-lt"/>
                <a:ea typeface="宋体" panose="02010600030101010101" pitchFamily="2" charset="-122"/>
                <a:cs typeface="+mn-cs"/>
              </a:rPr>
              <a:t>第三节  颅内肿瘤病人的护理</a:t>
            </a:r>
            <a:endParaRPr lang="en-US" altLang="zh-CN" b="1" kern="1200" dirty="0">
              <a:latin typeface="+mn-lt"/>
              <a:ea typeface="宋体" panose="02010600030101010101" pitchFamily="2" charset="-122"/>
              <a:cs typeface="+mn-cs"/>
            </a:endParaRPr>
          </a:p>
          <a:p>
            <a:pPr algn="l"/>
            <a:r>
              <a:rPr lang="zh-CN" altLang="en-US" b="1" kern="1200" dirty="0">
                <a:latin typeface="+mn-lt"/>
                <a:ea typeface="宋体" panose="02010600030101010101" pitchFamily="2" charset="-122"/>
                <a:cs typeface="+mn-cs"/>
              </a:rPr>
              <a:t>第四节  脑血管疾病病人的护理</a:t>
            </a:r>
            <a:endParaRPr lang="zh-CN" altLang="en-US" b="1" kern="1200" dirty="0">
              <a:latin typeface="+mn-lt"/>
              <a:ea typeface="宋体" panose="02010600030101010101" pitchFamily="2" charset="-122"/>
              <a:cs typeface="+mn-cs"/>
            </a:endParaRPr>
          </a:p>
          <a:p>
            <a:pPr algn="l" eaLnBrk="1" hangingPunct="1"/>
            <a:endParaRPr lang="zh-CN" altLang="en-US" b="1" kern="1200" dirty="0">
              <a:latin typeface="+mn-lt"/>
              <a:ea typeface="宋体" panose="02010600030101010101" pitchFamily="2" charset="-122"/>
              <a:cs typeface="+mn-cs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标题 1"/>
          <p:cNvSpPr>
            <a:spLocks noGrp="1"/>
          </p:cNvSpPr>
          <p:nvPr>
            <p:ph type="title"/>
          </p:nvPr>
        </p:nvSpPr>
        <p:spPr>
          <a:xfrm>
            <a:off x="323850" y="1773238"/>
            <a:ext cx="8569325" cy="2016125"/>
          </a:xfrm>
          <a:ln/>
        </p:spPr>
        <p:txBody>
          <a:bodyPr vert="horz" wrap="square" lIns="91440" tIns="45720" rIns="91440" bIns="45720" anchor="t"/>
          <a:p>
            <a:pPr eaLnBrk="1" hangingPunct="1">
              <a:lnSpc>
                <a:spcPct val="150000"/>
              </a:lnSpc>
            </a:pPr>
            <a:r>
              <a:rPr lang="" altLang="en-US" kern="1200" cap="none" dirty="0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  <a:cs typeface="+mj-cs"/>
                <a:sym typeface="+mn-ea"/>
              </a:rPr>
              <a:t>第二节</a:t>
            </a:r>
            <a:r>
              <a:rPr lang="" altLang="zh-CN" kern="1200" cap="none" dirty="0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  <a:cs typeface="+mj-cs"/>
                <a:sym typeface="+mn-ea"/>
              </a:rPr>
              <a:t>  </a:t>
            </a:r>
            <a:r>
              <a:rPr lang="zh-CN" altLang="en-US" kern="1200" cap="none" dirty="0">
                <a:solidFill>
                  <a:srgbClr val="0070C0"/>
                </a:solidFill>
                <a:latin typeface="Arial" panose="020B0604020202020204" pitchFamily="34" charset="0"/>
                <a:ea typeface="宋体" panose="02010600030101010101" pitchFamily="2" charset="-122"/>
                <a:cs typeface="+mj-cs"/>
                <a:sym typeface="+mn-ea"/>
              </a:rPr>
              <a:t>颅脑损伤病人的护理</a:t>
            </a:r>
            <a:endParaRPr lang="zh-CN" altLang="en-US" kern="1200" cap="none" dirty="0">
              <a:solidFill>
                <a:srgbClr val="0070C0"/>
              </a:solidFill>
              <a:latin typeface="+mj-lt"/>
              <a:ea typeface="宋体" panose="02010600030101010101" pitchFamily="2" charset="-122"/>
              <a:cs typeface="+mj-cs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标题 1"/>
          <p:cNvSpPr>
            <a:spLocks noGrp="1"/>
          </p:cNvSpPr>
          <p:nvPr>
            <p:ph type="title"/>
          </p:nvPr>
        </p:nvSpPr>
        <p:spPr>
          <a:xfrm>
            <a:off x="342900" y="777875"/>
            <a:ext cx="8458200" cy="563563"/>
          </a:xfrm>
          <a:ln/>
        </p:spPr>
        <p:txBody>
          <a:bodyPr vert="horz" wrap="square" lIns="91440" tIns="45720" rIns="91440" bIns="45720" anchor="ctr"/>
          <a:p>
            <a:pPr algn="ctr"/>
            <a:r>
              <a:rPr lang="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重点难点</a:t>
            </a:r>
            <a:endParaRPr lang="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14339" name="内容占位符 2"/>
          <p:cNvSpPr>
            <a:spLocks noGrp="1"/>
          </p:cNvSpPr>
          <p:nvPr>
            <p:ph/>
          </p:nvPr>
        </p:nvSpPr>
        <p:spPr>
          <a:xfrm>
            <a:off x="755650" y="1701800"/>
            <a:ext cx="7850188" cy="46069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0" indent="0" eaLnBrk="1" hangingPunct="1">
              <a:buNone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重点：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marL="0" indent="0">
              <a:buNone/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．颅脑损伤病人的护理评估（健康史、身体状况、辅助检查、处理原则）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marL="0" indent="0">
              <a:buNone/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．颅脑损伤病人的护理措施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marL="0" indent="0">
              <a:buNone/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．观察能力、沟通能力及人文关怀能力的培养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难点：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marL="0" indent="0">
              <a:buNone/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．颅底骨骨折的临床表现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marL="0" indent="0">
              <a:buNone/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．颅脑损伤病人常见的护理诊断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/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问题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marL="0" indent="0">
              <a:buNone/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3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．观察能力、沟通能力及人文关怀能力的培养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标题 1"/>
          <p:cNvSpPr>
            <a:spLocks noGrp="1"/>
          </p:cNvSpPr>
          <p:nvPr>
            <p:ph type="title"/>
          </p:nvPr>
        </p:nvSpPr>
        <p:spPr>
          <a:xfrm>
            <a:off x="374650" y="485775"/>
            <a:ext cx="8229600" cy="1143000"/>
          </a:xfrm>
          <a:ln/>
        </p:spPr>
        <p:txBody>
          <a:bodyPr vert="horz" wrap="square" lIns="91440" tIns="45720" rIns="91440" bIns="45720" anchor="ctr"/>
          <a:p>
            <a:pPr algn="ctr"/>
            <a:r>
              <a: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解剖概要</a:t>
            </a:r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363" name="内容占位符 2"/>
          <p:cNvSpPr>
            <a:spLocks noGrp="1"/>
          </p:cNvSpPr>
          <p:nvPr>
            <p:ph/>
          </p:nvPr>
        </p:nvSpPr>
        <p:spPr>
          <a:xfrm>
            <a:off x="590550" y="1916113"/>
            <a:ext cx="8229600" cy="4278312"/>
          </a:xfrm>
          <a:prstGeom prst="rect">
            <a:avLst/>
          </a:prstGeom>
          <a:solidFill>
            <a:srgbClr val="FFFFFF"/>
          </a:solidFill>
          <a:ln w="28575">
            <a:noFill/>
          </a:ln>
        </p:spPr>
        <p:txBody>
          <a:bodyPr/>
          <a:p>
            <a:pPr>
              <a:buFont typeface="Wingdings" panose="05000000000000000000" pitchFamily="2" charset="2"/>
              <a:buChar char="ü"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头皮  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分为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层：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lvl="1" indent="0">
              <a:buNone/>
            </a:pP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①皮肤 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lvl="1" indent="0">
              <a:buNone/>
            </a:pP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②皮下组织 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lvl="1" indent="0">
              <a:buNone/>
            </a:pP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③帽状腱膜 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lvl="1" indent="0">
              <a:buNone/>
            </a:pP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④帽状腱膜下层 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lvl="1" indent="0">
              <a:buNone/>
            </a:pP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⑤骨膜 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颅骨：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分为颅盖骨和颅底骨两部分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标题 1"/>
          <p:cNvSpPr>
            <a:spLocks noGrp="1"/>
          </p:cNvSpPr>
          <p:nvPr>
            <p:ph type="title"/>
          </p:nvPr>
        </p:nvSpPr>
        <p:spPr>
          <a:xfrm>
            <a:off x="230188" y="601663"/>
            <a:ext cx="8229600" cy="882650"/>
          </a:xfrm>
          <a:ln/>
        </p:spPr>
        <p:txBody>
          <a:bodyPr vert="horz" wrap="square" lIns="91440" tIns="45720" rIns="91440" bIns="45720" anchor="ctr"/>
          <a:p>
            <a:pPr algn="ctr"/>
            <a:r>
              <a: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一、头皮损伤病人的护理</a:t>
            </a:r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491" name="内容占位符 2"/>
          <p:cNvSpPr>
            <a:spLocks noGrp="1"/>
          </p:cNvSpPr>
          <p:nvPr>
            <p:ph idx="4294967295"/>
          </p:nvPr>
        </p:nvSpPr>
        <p:spPr bwMode="auto">
          <a:xfrm>
            <a:off x="468313" y="1855788"/>
            <a:ext cx="8229600" cy="4525963"/>
          </a:xfrm>
          <a:prstGeom prst="rect">
            <a:avLst/>
          </a:prstGeom>
          <a:ln>
            <a:noFill/>
            <a:miter lim="800000"/>
          </a:ln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【</a:t>
            </a:r>
            <a:r>
              <a:rPr kumimoji="0" lang="zh-CN" altLang="zh-CN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护理评估</a:t>
            </a:r>
            <a:r>
              <a:rPr kumimoji="0" lang="zh-CN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】</a:t>
            </a:r>
            <a:endParaRPr kumimoji="0" lang="zh-CN" altLang="zh-CN" sz="2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zh-CN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（一）健康</a:t>
            </a:r>
            <a:r>
              <a:rPr kumimoji="0" lang="zh-CN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史</a:t>
            </a:r>
            <a:endParaRPr kumimoji="0" lang="en-US" altLang="zh-CN" sz="2800" b="1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．头皮血肿  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多为头部受钝器撞击所致，分为皮下血肿、帽状腱膜下血肿和骨膜下血肿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皮下血肿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见于产伤或碰伤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帽状腱膜下血肿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是由于头部受到斜向暴力，头皮发生剧烈滑动，撕裂该层间的血管所致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骨膜下血肿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常由于颅骨骨折引起或产伤所致</a:t>
            </a: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标题 1"/>
          <p:cNvSpPr>
            <a:spLocks noGrp="1"/>
          </p:cNvSpPr>
          <p:nvPr>
            <p:ph type="title"/>
          </p:nvPr>
        </p:nvSpPr>
        <p:spPr>
          <a:xfrm>
            <a:off x="230188" y="601663"/>
            <a:ext cx="8229600" cy="882650"/>
          </a:xfrm>
          <a:ln/>
        </p:spPr>
        <p:txBody>
          <a:bodyPr vert="horz" wrap="square" lIns="91440" tIns="45720" rIns="91440" bIns="45720" anchor="ctr"/>
          <a:p>
            <a:pPr algn="ctr"/>
            <a:r>
              <a: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一、头皮损伤病人的护理</a:t>
            </a:r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411" name="内容占位符 2"/>
          <p:cNvSpPr>
            <a:spLocks noGrp="1"/>
          </p:cNvSpPr>
          <p:nvPr>
            <p:ph/>
          </p:nvPr>
        </p:nvSpPr>
        <p:spPr>
          <a:xfrm>
            <a:off x="468313" y="1855788"/>
            <a:ext cx="8229600" cy="452596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0" indent="0">
              <a:buNone/>
            </a:pPr>
            <a:r>
              <a:rPr lang="zh-CN" altLang="zh-CN" dirty="0">
                <a:ea typeface="黑体" panose="02010609060101010101" pitchFamily="49" charset="-122"/>
              </a:rPr>
              <a:t>【</a:t>
            </a:r>
            <a:r>
              <a:rPr lang="zh-CN" altLang="zh-CN" b="1" dirty="0">
                <a:ea typeface="黑体" panose="02010609060101010101" pitchFamily="49" charset="-122"/>
              </a:rPr>
              <a:t>护理评估</a:t>
            </a:r>
            <a:r>
              <a:rPr lang="zh-CN" altLang="zh-CN" dirty="0">
                <a:ea typeface="黑体" panose="02010609060101010101" pitchFamily="49" charset="-122"/>
              </a:rPr>
              <a:t>】</a:t>
            </a:r>
            <a:endParaRPr lang="zh-CN" altLang="zh-CN" dirty="0"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zh-CN" b="1" dirty="0">
                <a:ea typeface="黑体" panose="02010609060101010101" pitchFamily="49" charset="-122"/>
              </a:rPr>
              <a:t>（一）健康史</a:t>
            </a:r>
            <a:endParaRPr lang="en-US" altLang="zh-CN" b="1" dirty="0"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．头皮裂伤  </a:t>
            </a:r>
            <a:endParaRPr lang="en-US" altLang="zh-CN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为锐器或钝器打击所致，为开放性损伤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buNone/>
            </a:pPr>
            <a:r>
              <a:rPr lang="en-US" altLang="zh-CN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．头皮撕脱伤  </a:t>
            </a:r>
            <a:endParaRPr lang="en-US" altLang="zh-CN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buNone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多因发辫受机械力牵拉，使大块头皮自帽状腱膜下层连同骨膜一并撕脱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标题 1"/>
          <p:cNvSpPr>
            <a:spLocks noGrp="1"/>
          </p:cNvSpPr>
          <p:nvPr>
            <p:ph type="title"/>
          </p:nvPr>
        </p:nvSpPr>
        <p:spPr>
          <a:xfrm>
            <a:off x="230188" y="601663"/>
            <a:ext cx="8229600" cy="882650"/>
          </a:xfrm>
          <a:ln/>
        </p:spPr>
        <p:txBody>
          <a:bodyPr vert="horz" wrap="square" lIns="91440" tIns="45720" rIns="91440" bIns="45720" anchor="ctr"/>
          <a:p>
            <a:pPr algn="ctr"/>
            <a:r>
              <a: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一、头皮损伤病人的护理</a:t>
            </a:r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491" name="内容占位符 2"/>
          <p:cNvSpPr>
            <a:spLocks noGrp="1"/>
          </p:cNvSpPr>
          <p:nvPr>
            <p:ph idx="4294967295"/>
          </p:nvPr>
        </p:nvSpPr>
        <p:spPr bwMode="auto">
          <a:xfrm>
            <a:off x="468313" y="1700213"/>
            <a:ext cx="8229600" cy="4525963"/>
          </a:xfrm>
          <a:prstGeom prst="rect">
            <a:avLst/>
          </a:prstGeom>
          <a:ln>
            <a:noFill/>
            <a:miter lim="800000"/>
          </a:ln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【</a:t>
            </a:r>
            <a:r>
              <a:rPr kumimoji="0" lang="zh-CN" altLang="zh-CN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护理评估</a:t>
            </a:r>
            <a:r>
              <a:rPr kumimoji="0" lang="zh-CN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】</a:t>
            </a:r>
            <a:endParaRPr kumimoji="0" lang="zh-CN" altLang="zh-CN" sz="2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（二）身体状况</a:t>
            </a:r>
            <a:endParaRPr kumimoji="0" lang="en-US" altLang="zh-CN" sz="2800" b="1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1</a:t>
            </a:r>
            <a:r>
              <a:rPr kumimoji="0" lang="zh-CN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．</a:t>
            </a:r>
            <a:r>
              <a:rPr kumimoji="0" lang="zh-CN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头皮血肿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2800" b="1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5" name="Group 46"/>
          <p:cNvGraphicFramePr>
            <a:graphicFrameLocks noGrp="1"/>
          </p:cNvGraphicFramePr>
          <p:nvPr/>
        </p:nvGraphicFramePr>
        <p:xfrm>
          <a:off x="322263" y="3284538"/>
          <a:ext cx="8497888" cy="3171825"/>
        </p:xfrm>
        <a:graphic>
          <a:graphicData uri="http://schemas.openxmlformats.org/drawingml/2006/table">
            <a:tbl>
              <a:tblPr>
                <a:tableStyleId>{BDBED569-4797-4DF1-A0F4-6AAB3CD982D8}</a:tableStyleId>
              </a:tblPr>
              <a:tblGrid>
                <a:gridCol w="2787323"/>
                <a:gridCol w="5710564"/>
              </a:tblGrid>
              <a:tr h="50421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400"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anose="05050102010706020507" pitchFamily="18" charset="2"/>
                        <a:buNone/>
                      </a:pPr>
                      <a:r>
                        <a:rPr kumimoji="0" lang="zh-CN" alt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血肿类型 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T="45724" marB="45724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400"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anose="05050102010706020507" pitchFamily="18" charset="2"/>
                        <a:buNone/>
                      </a:pPr>
                      <a:r>
                        <a:rPr kumimoji="0" lang="zh-CN" alt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临床特点 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T="45724" marB="45724" horzOverflow="overflow"/>
                </a:tc>
              </a:tr>
              <a:tr h="84238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400"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anose="05050102010706020507" pitchFamily="18" charset="2"/>
                        <a:buNone/>
                      </a:pPr>
                      <a:r>
                        <a:rPr kumimoji="0" lang="zh-CN" alt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皮下血肿 </a:t>
                      </a:r>
                      <a:endParaRPr kumimoji="0" lang="zh-CN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T="45724" marB="45724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400"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anose="05050102010706020507" pitchFamily="18" charset="2"/>
                        <a:buNone/>
                      </a:pPr>
                      <a:r>
                        <a:rPr kumimoji="0" lang="zh-CN" alt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血肿体积小、张力高、压痛明显，周边较中心区硬 </a:t>
                      </a:r>
                      <a:endParaRPr kumimoji="0" lang="zh-CN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T="45724" marB="45724" horzOverflow="overflow"/>
                </a:tc>
              </a:tr>
              <a:tr h="82319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400"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anose="05050102010706020507" pitchFamily="18" charset="2"/>
                        <a:buNone/>
                      </a:pPr>
                      <a:r>
                        <a:rPr kumimoji="0" lang="zh-CN" alt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帽状腱膜下血肿 </a:t>
                      </a:r>
                      <a:endParaRPr kumimoji="0" lang="zh-CN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T="45724" marB="45724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400"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anose="05050102010706020507" pitchFamily="18" charset="2"/>
                        <a:buNone/>
                      </a:pPr>
                      <a:r>
                        <a:rPr kumimoji="0" lang="zh-CN" alt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血肿范围广，可蔓延全头，张力低，波动感明显 </a:t>
                      </a:r>
                      <a:endParaRPr kumimoji="0" lang="zh-CN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T="45724" marB="45724" horzOverflow="overflow"/>
                </a:tc>
              </a:tr>
              <a:tr h="100202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400"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anose="05050102010706020507" pitchFamily="18" charset="2"/>
                        <a:buNone/>
                      </a:pPr>
                      <a:r>
                        <a:rPr kumimoji="0" lang="zh-CN" alt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骨膜下血肿 </a:t>
                      </a:r>
                      <a:endParaRPr kumimoji="0" lang="zh-CN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T="45724" marB="45724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400"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anose="05050102010706020507" pitchFamily="18" charset="2"/>
                        <a:buNone/>
                      </a:pPr>
                      <a:r>
                        <a:rPr kumimoji="0" lang="zh-CN" alt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血肿范围不超过颅缝，张力高，大者可有波动感，常伴有颅骨骨折 </a:t>
                      </a:r>
                      <a:endParaRPr kumimoji="0" lang="zh-CN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T="45724" marB="45724" horzOverflow="overflow"/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标题 1"/>
          <p:cNvSpPr>
            <a:spLocks noGrp="1"/>
          </p:cNvSpPr>
          <p:nvPr>
            <p:ph type="title"/>
          </p:nvPr>
        </p:nvSpPr>
        <p:spPr>
          <a:xfrm>
            <a:off x="230188" y="601663"/>
            <a:ext cx="8229600" cy="882650"/>
          </a:xfrm>
          <a:ln/>
        </p:spPr>
        <p:txBody>
          <a:bodyPr vert="horz" wrap="square" lIns="91440" tIns="45720" rIns="91440" bIns="45720" anchor="ctr"/>
          <a:p>
            <a:pPr algn="ctr"/>
            <a:r>
              <a: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一、头皮损伤病人的护理</a:t>
            </a:r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491" name="内容占位符 2"/>
          <p:cNvSpPr>
            <a:spLocks noGrp="1"/>
          </p:cNvSpPr>
          <p:nvPr>
            <p:ph idx="4294967295"/>
          </p:nvPr>
        </p:nvSpPr>
        <p:spPr bwMode="auto">
          <a:xfrm>
            <a:off x="468313" y="1855788"/>
            <a:ext cx="8229600" cy="4525963"/>
          </a:xfrm>
          <a:prstGeom prst="rect">
            <a:avLst/>
          </a:prstGeom>
          <a:ln>
            <a:noFill/>
            <a:miter lim="800000"/>
          </a:ln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【</a:t>
            </a:r>
            <a:r>
              <a:rPr kumimoji="0" lang="zh-CN" altLang="zh-CN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护理评估</a:t>
            </a:r>
            <a:r>
              <a:rPr kumimoji="0" lang="zh-CN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】</a:t>
            </a:r>
            <a:endParaRPr kumimoji="0" lang="zh-CN" altLang="zh-CN" sz="2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（二）身体状况</a:t>
            </a:r>
            <a:endParaRPr kumimoji="0" lang="en-US" altLang="zh-CN" sz="2800" b="1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2</a:t>
            </a:r>
            <a:r>
              <a:rPr kumimoji="0" lang="zh-CN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．头皮裂伤</a:t>
            </a: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  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常见</a:t>
            </a:r>
            <a:r>
              <a:rPr kumimoji="0" lang="zh-CN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的开放性头皮损伤</a:t>
            </a:r>
            <a:r>
              <a:rPr kumimoji="0" lang="zh-CN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，可</a:t>
            </a:r>
            <a:r>
              <a:rPr kumimoji="0" lang="zh-CN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引起</a:t>
            </a:r>
            <a:r>
              <a:rPr kumimoji="0" lang="zh-CN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失血性休克</a:t>
            </a:r>
            <a:endParaRPr kumimoji="0" lang="zh-CN" altLang="zh-CN" sz="2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3</a:t>
            </a:r>
            <a:r>
              <a:rPr kumimoji="0" lang="zh-CN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．头皮撕脱伤</a:t>
            </a: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  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是</a:t>
            </a:r>
            <a:r>
              <a:rPr kumimoji="0" lang="zh-CN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一种严重的头皮损伤，剧烈疼痛及大量出血可导致疼痛性或失血性休克。较少合并颅骨骨折和脑</a:t>
            </a:r>
            <a:r>
              <a:rPr kumimoji="0" lang="zh-CN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损伤</a:t>
            </a:r>
            <a:endParaRPr kumimoji="0" lang="zh-CN" altLang="zh-CN" sz="2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endParaRPr kumimoji="0" lang="en-US" altLang="zh-CN" sz="2800" b="1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2800" b="1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标题 1"/>
          <p:cNvSpPr>
            <a:spLocks noGrp="1"/>
          </p:cNvSpPr>
          <p:nvPr>
            <p:ph type="title"/>
          </p:nvPr>
        </p:nvSpPr>
        <p:spPr>
          <a:xfrm>
            <a:off x="230188" y="601663"/>
            <a:ext cx="8229600" cy="882650"/>
          </a:xfrm>
          <a:ln/>
        </p:spPr>
        <p:txBody>
          <a:bodyPr vert="horz" wrap="square" lIns="91440" tIns="45720" rIns="91440" bIns="45720" anchor="ctr"/>
          <a:p>
            <a:pPr algn="ctr"/>
            <a:r>
              <a: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一、头皮损伤病人的护理</a:t>
            </a:r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491" name="内容占位符 2"/>
          <p:cNvSpPr>
            <a:spLocks noGrp="1"/>
          </p:cNvSpPr>
          <p:nvPr>
            <p:ph idx="4294967295"/>
          </p:nvPr>
        </p:nvSpPr>
        <p:spPr bwMode="auto">
          <a:xfrm>
            <a:off x="519113" y="1998663"/>
            <a:ext cx="8229600" cy="3951288"/>
          </a:xfrm>
          <a:prstGeom prst="rect">
            <a:avLst/>
          </a:prstGeom>
          <a:ln>
            <a:noFill/>
            <a:miter lim="800000"/>
          </a:ln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【</a:t>
            </a:r>
            <a:r>
              <a:rPr kumimoji="0" lang="zh-CN" altLang="zh-CN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护理评估</a:t>
            </a:r>
            <a:r>
              <a:rPr kumimoji="0" lang="zh-CN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】</a:t>
            </a:r>
            <a:endParaRPr kumimoji="0" lang="zh-CN" altLang="zh-CN" sz="2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（三）辅助检查</a:t>
            </a:r>
            <a:endParaRPr kumimoji="0" lang="en-US" altLang="zh-CN" sz="2800" b="1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头颅</a:t>
            </a: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X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线：了解有无合并颅骨骨折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CT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、</a:t>
            </a: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MRI</a:t>
            </a:r>
            <a:endParaRPr kumimoji="0" lang="en-US" altLang="zh-CN" sz="2800" b="1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2800" b="1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标题 1"/>
          <p:cNvSpPr>
            <a:spLocks noGrp="1"/>
          </p:cNvSpPr>
          <p:nvPr>
            <p:ph type="title"/>
          </p:nvPr>
        </p:nvSpPr>
        <p:spPr>
          <a:xfrm>
            <a:off x="230188" y="601663"/>
            <a:ext cx="8229600" cy="882650"/>
          </a:xfrm>
          <a:ln/>
        </p:spPr>
        <p:txBody>
          <a:bodyPr vert="horz" wrap="square" lIns="91440" tIns="45720" rIns="91440" bIns="45720" anchor="ctr"/>
          <a:p>
            <a:pPr algn="ctr"/>
            <a:r>
              <a: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一、头皮损伤病人的护理</a:t>
            </a:r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491" name="内容占位符 2"/>
          <p:cNvSpPr>
            <a:spLocks noGrp="1"/>
          </p:cNvSpPr>
          <p:nvPr>
            <p:ph idx="4294967295"/>
          </p:nvPr>
        </p:nvSpPr>
        <p:spPr bwMode="auto">
          <a:xfrm>
            <a:off x="323850" y="1916113"/>
            <a:ext cx="8496300" cy="4310063"/>
          </a:xfrm>
          <a:prstGeom prst="rect">
            <a:avLst/>
          </a:prstGeom>
          <a:ln>
            <a:noFill/>
            <a:miter lim="800000"/>
          </a:ln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【</a:t>
            </a:r>
            <a:r>
              <a:rPr kumimoji="0" lang="zh-CN" altLang="zh-CN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护理评估</a:t>
            </a:r>
            <a:r>
              <a:rPr kumimoji="0" lang="zh-CN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】</a:t>
            </a:r>
            <a:endParaRPr kumimoji="0" lang="zh-CN" altLang="zh-CN" sz="2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（四）处理原则</a:t>
            </a:r>
            <a:endParaRPr kumimoji="0" lang="en-US" altLang="zh-CN" sz="2800" b="1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1. 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头皮血肿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较小时，一般</a:t>
            </a: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1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～</a:t>
            </a: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2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周可自行吸收，无需特殊处理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较大血肿，局部加压包扎，也可在无菌操作下行血肿分次穿刺抽出积血，再行加压包扎；若穿刺治疗无效，可切开清除血肿并止血</a:t>
            </a: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endParaRPr kumimoji="0" lang="en-US" altLang="zh-CN" sz="2800" b="1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2800" b="1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标题 1"/>
          <p:cNvSpPr>
            <a:spLocks noGrp="1"/>
          </p:cNvSpPr>
          <p:nvPr>
            <p:ph type="title"/>
          </p:nvPr>
        </p:nvSpPr>
        <p:spPr>
          <a:xfrm>
            <a:off x="230188" y="601663"/>
            <a:ext cx="8229600" cy="882650"/>
          </a:xfrm>
          <a:ln/>
        </p:spPr>
        <p:txBody>
          <a:bodyPr vert="horz" wrap="square" lIns="91440" tIns="45720" rIns="91440" bIns="45720" anchor="ctr"/>
          <a:p>
            <a:pPr algn="ctr"/>
            <a:r>
              <a: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一、头皮损伤病人的护理</a:t>
            </a:r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491" name="内容占位符 2"/>
          <p:cNvSpPr>
            <a:spLocks noGrp="1"/>
          </p:cNvSpPr>
          <p:nvPr>
            <p:ph idx="4294967295"/>
          </p:nvPr>
        </p:nvSpPr>
        <p:spPr bwMode="auto">
          <a:xfrm>
            <a:off x="468313" y="1855788"/>
            <a:ext cx="8229600" cy="4525963"/>
          </a:xfrm>
          <a:prstGeom prst="rect">
            <a:avLst/>
          </a:prstGeom>
          <a:ln>
            <a:noFill/>
            <a:miter lim="800000"/>
          </a:ln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【</a:t>
            </a:r>
            <a:r>
              <a:rPr kumimoji="0" lang="zh-CN" altLang="zh-CN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护理评估</a:t>
            </a:r>
            <a:r>
              <a:rPr kumimoji="0" lang="zh-CN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】</a:t>
            </a:r>
            <a:endParaRPr kumimoji="0" lang="zh-CN" altLang="zh-CN" sz="2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（四）处理原则</a:t>
            </a:r>
            <a:endParaRPr kumimoji="0" lang="en-US" altLang="zh-CN" sz="2800" b="1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2. 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头皮裂伤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现场急救可局部压迫止血，争取</a:t>
            </a: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24h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内清创缝合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常规应用抗菌药和破伤风抗毒素</a:t>
            </a: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endParaRPr kumimoji="0" lang="en-US" altLang="zh-CN" sz="2800" b="1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2800" b="1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标题 1"/>
          <p:cNvSpPr>
            <a:spLocks noGrp="1"/>
          </p:cNvSpPr>
          <p:nvPr>
            <p:ph type="title"/>
          </p:nvPr>
        </p:nvSpPr>
        <p:spPr>
          <a:xfrm>
            <a:off x="230188" y="601663"/>
            <a:ext cx="8229600" cy="882650"/>
          </a:xfrm>
          <a:ln/>
        </p:spPr>
        <p:txBody>
          <a:bodyPr vert="horz" wrap="square" lIns="91440" tIns="45720" rIns="91440" bIns="45720" anchor="ctr"/>
          <a:p>
            <a:pPr algn="ctr"/>
            <a:r>
              <a: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一、头皮损伤病人的护理</a:t>
            </a:r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491" name="内容占位符 2"/>
          <p:cNvSpPr>
            <a:spLocks noGrp="1"/>
          </p:cNvSpPr>
          <p:nvPr>
            <p:ph idx="4294967295"/>
          </p:nvPr>
        </p:nvSpPr>
        <p:spPr bwMode="auto">
          <a:xfrm>
            <a:off x="468313" y="1855788"/>
            <a:ext cx="8229600" cy="4525963"/>
          </a:xfrm>
          <a:prstGeom prst="rect">
            <a:avLst/>
          </a:prstGeom>
          <a:ln>
            <a:noFill/>
            <a:miter lim="800000"/>
          </a:ln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【</a:t>
            </a:r>
            <a:r>
              <a:rPr kumimoji="0" lang="zh-CN" altLang="zh-CN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护理评估</a:t>
            </a:r>
            <a:r>
              <a:rPr kumimoji="0" lang="zh-CN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】</a:t>
            </a:r>
            <a:endParaRPr kumimoji="0" lang="zh-CN" altLang="zh-CN" sz="2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（四）处理原则</a:t>
            </a:r>
            <a:endParaRPr kumimoji="0" lang="en-US" altLang="zh-CN" sz="2800" b="1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3. 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头皮撕脱伤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现场急救应加压包扎止血、防止休克，尽可能在伤后</a:t>
            </a: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6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～８</a:t>
            </a: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h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内清创，做头皮瓣复位再植或自体皮肤移植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对骨膜已撕脱不能再植者，需清洁创面，在颅骨外板上多处钻孔，深达板障，待骨孔内肉芽组织生长后再行植皮</a:t>
            </a: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endParaRPr kumimoji="0" lang="en-US" altLang="zh-CN" sz="2800" b="1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2800" b="1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1"/>
          <p:cNvSpPr>
            <a:spLocks noGrp="1"/>
          </p:cNvSpPr>
          <p:nvPr>
            <p:ph type="title"/>
          </p:nvPr>
        </p:nvSpPr>
        <p:spPr>
          <a:xfrm>
            <a:off x="230188" y="601663"/>
            <a:ext cx="8229600" cy="882650"/>
          </a:xfrm>
          <a:ln/>
        </p:spPr>
        <p:txBody>
          <a:bodyPr vert="horz" wrap="square" lIns="91440" tIns="45720" rIns="91440" bIns="45720" anchor="ctr"/>
          <a:p>
            <a:pPr algn="ctr"/>
            <a:r>
              <a: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一、头皮损伤病人的护理</a:t>
            </a:r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491" name="内容占位符 2"/>
          <p:cNvSpPr>
            <a:spLocks noGrp="1"/>
          </p:cNvSpPr>
          <p:nvPr>
            <p:ph idx="4294967295"/>
          </p:nvPr>
        </p:nvSpPr>
        <p:spPr bwMode="auto">
          <a:xfrm>
            <a:off x="468313" y="1855788"/>
            <a:ext cx="8229600" cy="4525963"/>
          </a:xfrm>
          <a:prstGeom prst="rect">
            <a:avLst/>
          </a:prstGeom>
          <a:ln>
            <a:noFill/>
            <a:miter lim="800000"/>
          </a:ln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【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常见护理诊断</a:t>
            </a:r>
            <a:r>
              <a:rPr kumimoji="0" lang="en-US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问题</a:t>
            </a:r>
            <a:r>
              <a:rPr kumimoji="0" lang="zh-CN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】</a:t>
            </a:r>
            <a:endParaRPr kumimoji="0" lang="zh-CN" altLang="zh-CN" sz="2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1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．疼痛  与头皮损伤有关。</a:t>
            </a: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2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．焦虑</a:t>
            </a: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/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恐惧  与头皮损伤及出血有关。</a:t>
            </a: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3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．潜在并发症：感染、出血性休克。</a:t>
            </a: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endParaRPr kumimoji="0" lang="en-US" altLang="zh-CN" sz="2800" b="1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2800" b="1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标题 1"/>
          <p:cNvSpPr>
            <a:spLocks noGrp="1"/>
          </p:cNvSpPr>
          <p:nvPr>
            <p:ph type="title"/>
          </p:nvPr>
        </p:nvSpPr>
        <p:spPr>
          <a:xfrm>
            <a:off x="230188" y="601663"/>
            <a:ext cx="8229600" cy="882650"/>
          </a:xfrm>
          <a:ln/>
        </p:spPr>
        <p:txBody>
          <a:bodyPr vert="horz" wrap="square" lIns="91440" tIns="45720" rIns="91440" bIns="45720" anchor="ctr"/>
          <a:p>
            <a:pPr algn="ctr"/>
            <a:r>
              <a: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一、头皮损伤病人的护理</a:t>
            </a:r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491" name="内容占位符 2"/>
          <p:cNvSpPr>
            <a:spLocks noGrp="1"/>
          </p:cNvSpPr>
          <p:nvPr>
            <p:ph idx="4294967295"/>
          </p:nvPr>
        </p:nvSpPr>
        <p:spPr bwMode="auto">
          <a:xfrm>
            <a:off x="468313" y="1927225"/>
            <a:ext cx="8229600" cy="4022725"/>
          </a:xfrm>
          <a:prstGeom prst="rect">
            <a:avLst/>
          </a:prstGeom>
          <a:ln>
            <a:noFill/>
            <a:miter lim="800000"/>
          </a:ln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【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护理措施</a:t>
            </a:r>
            <a:r>
              <a:rPr kumimoji="0" lang="zh-CN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】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1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．心理护理  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2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．病情观察  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3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．疼痛护理  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早期冷敷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可减少出血和疼痛；对合并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脑损伤者禁止使用吗啡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类止痛药</a:t>
            </a: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4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．伤口护理  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5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．健康教育</a:t>
            </a:r>
            <a:endParaRPr kumimoji="0" lang="en-US" altLang="zh-CN" sz="2800" b="1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2800" b="1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标题 1"/>
          <p:cNvSpPr>
            <a:spLocks noGrp="1"/>
          </p:cNvSpPr>
          <p:nvPr>
            <p:ph type="title"/>
          </p:nvPr>
        </p:nvSpPr>
        <p:spPr>
          <a:xfrm>
            <a:off x="323850" y="765175"/>
            <a:ext cx="8458200" cy="563563"/>
          </a:xfrm>
          <a:ln/>
        </p:spPr>
        <p:txBody>
          <a:bodyPr vert="horz" wrap="square" lIns="91440" tIns="45720" rIns="91440" bIns="45720" anchor="ctr"/>
          <a:p>
            <a:pPr algn="ctr"/>
            <a:r>
              <a: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二、颅骨骨折病人的护理</a:t>
            </a:r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612" name="内容占位符 2"/>
          <p:cNvSpPr>
            <a:spLocks noGrp="1"/>
          </p:cNvSpPr>
          <p:nvPr>
            <p:ph idx="4294967295"/>
          </p:nvPr>
        </p:nvSpPr>
        <p:spPr bwMode="auto">
          <a:xfrm>
            <a:off x="220663" y="1989138"/>
            <a:ext cx="8672513" cy="4319588"/>
          </a:xfrm>
          <a:prstGeom prst="rect">
            <a:avLst/>
          </a:prstGeom>
          <a:ln>
            <a:noFill/>
            <a:miter lim="800000"/>
          </a:ln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分类</a:t>
            </a:r>
            <a:endParaRPr kumimoji="0" lang="en-US" altLang="zh-CN" sz="2800" b="1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>
                <a:schemeClr val="hlink"/>
              </a:buClr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按骨折部位分为颅盖骨折（</a:t>
            </a: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fracture of skull vault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）和颅底骨折（</a:t>
            </a: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fracture of skull base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）</a:t>
            </a: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>
                <a:schemeClr val="hlink"/>
              </a:buClr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按骨折形态分为线性骨折（</a:t>
            </a: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linear fracture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）和凹陷性骨折（</a:t>
            </a: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depressed fracture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）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>
                <a:schemeClr val="hlink"/>
              </a:buClr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按骨折是否与外界相通分为开放性骨折和闭合性骨折。</a:t>
            </a: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91" name="内容占位符 2"/>
          <p:cNvSpPr>
            <a:spLocks noGrp="1"/>
          </p:cNvSpPr>
          <p:nvPr>
            <p:ph idx="4294967295"/>
          </p:nvPr>
        </p:nvSpPr>
        <p:spPr bwMode="auto">
          <a:xfrm>
            <a:off x="468313" y="1927225"/>
            <a:ext cx="8229600" cy="4525963"/>
          </a:xfrm>
          <a:prstGeom prst="rect">
            <a:avLst/>
          </a:prstGeom>
          <a:ln>
            <a:noFill/>
            <a:miter lim="800000"/>
          </a:ln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【</a:t>
            </a:r>
            <a:r>
              <a:rPr kumimoji="0" lang="zh-CN" altLang="zh-CN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护理评估</a:t>
            </a:r>
            <a:r>
              <a:rPr kumimoji="0" lang="zh-CN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】</a:t>
            </a:r>
            <a:endParaRPr kumimoji="0" lang="zh-CN" altLang="zh-CN" sz="2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zh-CN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（一）健康</a:t>
            </a:r>
            <a:r>
              <a:rPr kumimoji="0" lang="zh-CN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史</a:t>
            </a:r>
            <a:endParaRPr kumimoji="0" lang="en-US" altLang="zh-CN" sz="2800" b="1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颅盖骨折：外界暴力直接打击头部引起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颅底骨折：多由强烈间接暴力引起，往往见于病人坠落时双足或臀部着地，引起颅底线形骨折，多合并脑的损伤</a:t>
            </a: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" name="标题 1"/>
          <p:cNvSpPr txBox="1"/>
          <p:nvPr/>
        </p:nvSpPr>
        <p:spPr bwMode="auto">
          <a:xfrm>
            <a:off x="323850" y="765175"/>
            <a:ext cx="84582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+mj-ea"/>
                <a:cs typeface="+mj-cs"/>
              </a:rPr>
              <a:t>二、颅骨骨折病人的护理</a:t>
            </a:r>
            <a:endParaRPr kumimoji="0" lang="zh-CN" altLang="en-US" sz="36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+mj-ea"/>
              <a:cs typeface="+mj-cs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91" name="内容占位符 2"/>
          <p:cNvSpPr>
            <a:spLocks noGrp="1"/>
          </p:cNvSpPr>
          <p:nvPr>
            <p:ph idx="4294967295"/>
          </p:nvPr>
        </p:nvSpPr>
        <p:spPr bwMode="auto">
          <a:xfrm>
            <a:off x="468313" y="1773238"/>
            <a:ext cx="8229600" cy="4525963"/>
          </a:xfrm>
          <a:prstGeom prst="rect">
            <a:avLst/>
          </a:prstGeom>
          <a:ln>
            <a:noFill/>
            <a:miter lim="800000"/>
          </a:ln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【</a:t>
            </a:r>
            <a:r>
              <a:rPr kumimoji="0" lang="zh-CN" altLang="zh-CN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护理评估</a:t>
            </a:r>
            <a:r>
              <a:rPr kumimoji="0" lang="zh-CN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】</a:t>
            </a:r>
            <a:endParaRPr kumimoji="0" lang="zh-CN" altLang="zh-CN" sz="2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（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二</a:t>
            </a:r>
            <a:r>
              <a:rPr kumimoji="0" lang="zh-CN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）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身体状况</a:t>
            </a:r>
            <a:endParaRPr kumimoji="0" lang="en-US" altLang="zh-CN" sz="2800" b="1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1. 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颅盖骨折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线形骨折，局部可有肿胀、压痛。病人常伴发局部骨膜下血肿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凹陷性骨折好发于额、顶部，多为全层凹陷，局部可扪及局限性下陷区。若凹陷性骨折位于脑功能区，可出现神经系统定位体征</a:t>
            </a: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" name="标题 1"/>
          <p:cNvSpPr txBox="1"/>
          <p:nvPr/>
        </p:nvSpPr>
        <p:spPr bwMode="auto">
          <a:xfrm>
            <a:off x="323850" y="765175"/>
            <a:ext cx="84582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+mj-ea"/>
                <a:cs typeface="+mj-cs"/>
              </a:rPr>
              <a:t>二、颅骨骨折病人的护理</a:t>
            </a:r>
            <a:endParaRPr kumimoji="0" lang="zh-CN" altLang="en-US" sz="36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+mj-ea"/>
              <a:cs typeface="+mj-cs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内容占位符 2"/>
          <p:cNvSpPr>
            <a:spLocks noGrp="1"/>
          </p:cNvSpPr>
          <p:nvPr>
            <p:ph/>
          </p:nvPr>
        </p:nvSpPr>
        <p:spPr>
          <a:xfrm>
            <a:off x="468313" y="1773238"/>
            <a:ext cx="8229600" cy="452596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0" indent="0">
              <a:buNone/>
            </a:pPr>
            <a:r>
              <a:rPr lang="zh-CN" altLang="zh-CN" dirty="0">
                <a:ea typeface="黑体" panose="02010609060101010101" pitchFamily="49" charset="-122"/>
              </a:rPr>
              <a:t>【</a:t>
            </a:r>
            <a:r>
              <a:rPr lang="zh-CN" altLang="zh-CN" b="1" dirty="0">
                <a:ea typeface="黑体" panose="02010609060101010101" pitchFamily="49" charset="-122"/>
              </a:rPr>
              <a:t>护理评估</a:t>
            </a:r>
            <a:r>
              <a:rPr lang="zh-CN" altLang="zh-CN" dirty="0">
                <a:ea typeface="黑体" panose="02010609060101010101" pitchFamily="49" charset="-122"/>
              </a:rPr>
              <a:t>】</a:t>
            </a:r>
            <a:endParaRPr lang="zh-CN" altLang="zh-CN" dirty="0">
              <a:ea typeface="黑体" panose="02010609060101010101" pitchFamily="49" charset="-122"/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zh-CN" altLang="zh-CN" b="1" dirty="0">
                <a:ea typeface="黑体" panose="02010609060101010101" pitchFamily="49" charset="-122"/>
              </a:rPr>
              <a:t>（</a:t>
            </a:r>
            <a:r>
              <a:rPr lang="zh-CN" altLang="en-US" b="1" dirty="0">
                <a:ea typeface="黑体" panose="02010609060101010101" pitchFamily="49" charset="-122"/>
              </a:rPr>
              <a:t>二</a:t>
            </a:r>
            <a:r>
              <a:rPr lang="zh-CN" altLang="zh-CN" b="1" dirty="0">
                <a:ea typeface="黑体" panose="02010609060101010101" pitchFamily="49" charset="-122"/>
              </a:rPr>
              <a:t>）</a:t>
            </a:r>
            <a:r>
              <a:rPr lang="zh-CN" altLang="en-US" b="1" dirty="0">
                <a:ea typeface="黑体" panose="02010609060101010101" pitchFamily="49" charset="-122"/>
              </a:rPr>
              <a:t>身体状况</a:t>
            </a:r>
            <a:endParaRPr lang="en-US" altLang="zh-CN" b="1" dirty="0">
              <a:ea typeface="黑体" panose="02010609060101010101" pitchFamily="49" charset="-122"/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en-US" altLang="zh-CN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 </a:t>
            </a:r>
            <a:r>
              <a: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颅底骨折</a:t>
            </a:r>
            <a:endParaRPr lang="en-US" altLang="zh-CN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标题 1"/>
          <p:cNvSpPr txBox="1"/>
          <p:nvPr/>
        </p:nvSpPr>
        <p:spPr bwMode="auto">
          <a:xfrm>
            <a:off x="323850" y="765175"/>
            <a:ext cx="84582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+mj-ea"/>
                <a:cs typeface="+mj-cs"/>
              </a:rPr>
              <a:t>二、颅骨骨折病人的护理</a:t>
            </a:r>
            <a:endParaRPr kumimoji="0" lang="zh-CN" altLang="en-US" sz="36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+mj-ea"/>
              <a:cs typeface="+mj-cs"/>
            </a:endParaRPr>
          </a:p>
        </p:txBody>
      </p:sp>
      <p:graphicFrame>
        <p:nvGraphicFramePr>
          <p:cNvPr id="5" name="Group 14"/>
          <p:cNvGraphicFramePr>
            <a:graphicFrameLocks noGrp="1"/>
          </p:cNvGraphicFramePr>
          <p:nvPr/>
        </p:nvGraphicFramePr>
        <p:xfrm>
          <a:off x="395288" y="3213100"/>
          <a:ext cx="8583613" cy="3124200"/>
        </p:xfrm>
        <a:graphic>
          <a:graphicData uri="http://schemas.openxmlformats.org/drawingml/2006/table">
            <a:tbl>
              <a:tblPr>
                <a:tableStyleId>{BDBED569-4797-4DF1-A0F4-6AAB3CD982D8}</a:tableStyleId>
              </a:tblPr>
              <a:tblGrid>
                <a:gridCol w="8583612"/>
              </a:tblGrid>
              <a:tr h="47298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400"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anose="05050102010706020507" pitchFamily="18" charset="2"/>
                        <a:buNone/>
                      </a:pPr>
                      <a:r>
                        <a:rPr kumimoji="0" lang="zh-CN" alt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部位      脑脊液漏 </a:t>
                      </a:r>
                      <a:r>
                        <a:rPr kumimoji="0" lang="en-US" altLang="zh-CN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 </a:t>
                      </a:r>
                      <a:r>
                        <a:rPr kumimoji="0" lang="zh-CN" alt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        瘀斑部位               可能累及的脑神经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T="45692" marB="45692" horzOverflow="overflow"/>
                </a:tc>
              </a:tr>
              <a:tr h="265121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400"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 sz="2000"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defRPr>
                          <a:solidFill>
                            <a:srgbClr val="0070C0"/>
                          </a:solidFill>
                          <a:latin typeface="Franklin Gothic Book" panose="020B05030201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anose="05050102010706020507" pitchFamily="18" charset="2"/>
                        <a:buNone/>
                      </a:pPr>
                      <a:r>
                        <a:rPr kumimoji="0" lang="zh-CN" alt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前   </a:t>
                      </a:r>
                      <a:r>
                        <a:rPr kumimoji="0" lang="en-US" altLang="zh-CN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zh-CN" alt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        鼻漏           眶周、球结膜下     </a:t>
                      </a:r>
                      <a:r>
                        <a:rPr kumimoji="0" lang="en-US" altLang="zh-CN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 </a:t>
                      </a:r>
                      <a:r>
                        <a:rPr kumimoji="0" lang="zh-CN" alt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嗅神经、视神经</a:t>
                      </a:r>
                      <a:endParaRPr kumimoji="0" lang="zh-CN" altLang="en-US" sz="2400" u="none" strike="noStrike" cap="none" normalizeH="0" baseline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anose="05050102010706020507" pitchFamily="18" charset="2"/>
                        <a:buNone/>
                      </a:pPr>
                      <a:r>
                        <a:rPr kumimoji="0" lang="zh-CN" altLang="en-US" sz="24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</a:rPr>
                        <a:t>    </a:t>
                      </a:r>
                      <a:r>
                        <a:rPr kumimoji="0" lang="en-US" altLang="zh-CN" sz="24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</a:rPr>
                        <a:t>  </a:t>
                      </a:r>
                      <a:r>
                        <a:rPr kumimoji="0" lang="zh-CN" altLang="en-US" sz="240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</a:rPr>
                        <a:t>                            （“熊猫眼”征）</a:t>
                      </a:r>
                      <a:endParaRPr kumimoji="0" lang="zh-CN" altLang="en-US" sz="240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anose="05050102010706020507" pitchFamily="18" charset="2"/>
                        <a:buNone/>
                      </a:pPr>
                      <a:r>
                        <a:rPr kumimoji="0" lang="zh-CN" alt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中        鼻漏或耳漏    乳突区（</a:t>
                      </a:r>
                      <a:r>
                        <a:rPr kumimoji="0" lang="en-US" altLang="zh-CN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Battle</a:t>
                      </a:r>
                      <a:r>
                        <a:rPr kumimoji="0" lang="zh-CN" alt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征）   面神经、听神经 </a:t>
                      </a:r>
                      <a:endParaRPr kumimoji="0" lang="en-US" altLang="zh-CN" sz="2400" u="none" strike="noStrike" cap="none" normalizeH="0" baseline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anose="05050102010706020507" pitchFamily="18" charset="2"/>
                        <a:buNone/>
                      </a:pPr>
                      <a:r>
                        <a:rPr kumimoji="0" lang="zh-CN" alt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                           </a:t>
                      </a:r>
                      <a:endParaRPr kumimoji="0" lang="zh-CN" altLang="en-US" sz="2400" u="none" strike="noStrike" cap="none" normalizeH="0" baseline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anose="05050102010706020507" pitchFamily="18" charset="2"/>
                        <a:buNone/>
                      </a:pPr>
                      <a:r>
                        <a:rPr kumimoji="0" lang="zh-CN" alt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后               无                乳突和枕下部      </a:t>
                      </a:r>
                      <a:r>
                        <a:rPr kumimoji="0" lang="en-US" altLang="zh-CN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 </a:t>
                      </a:r>
                      <a:r>
                        <a:rPr kumimoji="0" lang="zh-CN" alt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第</a:t>
                      </a:r>
                      <a:r>
                        <a:rPr kumimoji="0" lang="en-US" altLang="zh-CN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9</a:t>
                      </a:r>
                      <a:r>
                        <a:rPr kumimoji="0" lang="zh-CN" alt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～</a:t>
                      </a:r>
                      <a:r>
                        <a:rPr kumimoji="0" lang="en-US" altLang="zh-CN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12</a:t>
                      </a:r>
                      <a:r>
                        <a:rPr kumimoji="0" lang="zh-CN" alt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对脑神经</a:t>
                      </a:r>
                      <a:endParaRPr kumimoji="0" lang="zh-CN" altLang="en-US" sz="2400" u="none" strike="noStrike" cap="none" normalizeH="0" baseline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90000"/>
                        <a:buFont typeface="Symbol" panose="05050102010706020507" pitchFamily="18" charset="2"/>
                        <a:buNone/>
                      </a:pPr>
                      <a:r>
                        <a:rPr kumimoji="0" lang="zh-CN" altLang="en-US" sz="24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                                            咽后壁</a:t>
                      </a:r>
                      <a:endParaRPr kumimoji="0" lang="zh-CN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T="45692" marB="45692" horzOverflow="overflow"/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内容占位符 2"/>
          <p:cNvSpPr>
            <a:spLocks noGrp="1"/>
          </p:cNvSpPr>
          <p:nvPr>
            <p:ph/>
          </p:nvPr>
        </p:nvSpPr>
        <p:spPr>
          <a:xfrm>
            <a:off x="468313" y="1927225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0" indent="0">
              <a:spcBef>
                <a:spcPts val="1800"/>
              </a:spcBef>
              <a:buNone/>
            </a:pPr>
            <a:r>
              <a:rPr lang="zh-CN" altLang="zh-CN" dirty="0">
                <a:ea typeface="黑体" panose="02010609060101010101" pitchFamily="49" charset="-122"/>
              </a:rPr>
              <a:t>【</a:t>
            </a:r>
            <a:r>
              <a:rPr lang="zh-CN" altLang="zh-CN" b="1" dirty="0">
                <a:ea typeface="黑体" panose="02010609060101010101" pitchFamily="49" charset="-122"/>
              </a:rPr>
              <a:t>护理评估</a:t>
            </a:r>
            <a:r>
              <a:rPr lang="zh-CN" altLang="zh-CN" dirty="0">
                <a:ea typeface="黑体" panose="02010609060101010101" pitchFamily="49" charset="-122"/>
              </a:rPr>
              <a:t>】</a:t>
            </a:r>
            <a:endParaRPr lang="zh-CN" altLang="zh-CN" dirty="0">
              <a:ea typeface="黑体" panose="02010609060101010101" pitchFamily="49" charset="-122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zh-CN" altLang="zh-CN" b="1" dirty="0">
                <a:ea typeface="黑体" panose="02010609060101010101" pitchFamily="49" charset="-122"/>
              </a:rPr>
              <a:t>（</a:t>
            </a:r>
            <a:r>
              <a:rPr lang="zh-CN" altLang="en-US" b="1" dirty="0">
                <a:ea typeface="黑体" panose="02010609060101010101" pitchFamily="49" charset="-122"/>
              </a:rPr>
              <a:t>三</a:t>
            </a:r>
            <a:r>
              <a:rPr lang="zh-CN" altLang="zh-CN" b="1" dirty="0">
                <a:ea typeface="黑体" panose="02010609060101010101" pitchFamily="49" charset="-122"/>
              </a:rPr>
              <a:t>）</a:t>
            </a:r>
            <a:r>
              <a:rPr lang="zh-CN" altLang="en-US" b="1" dirty="0">
                <a:ea typeface="黑体" panose="02010609060101010101" pitchFamily="49" charset="-122"/>
              </a:rPr>
              <a:t>辅助检查</a:t>
            </a:r>
            <a:endParaRPr lang="en-US" altLang="zh-CN" b="1" dirty="0">
              <a:ea typeface="黑体" panose="02010609060101010101" pitchFamily="49" charset="-122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线检查  颅盖线形骨折主要靠头颅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线片确诊。凹陷性骨折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线片可显示骨折片陷入颅内的深度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CT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检查  有助于了解骨折情况有无合并脑损伤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标题 1"/>
          <p:cNvSpPr txBox="1"/>
          <p:nvPr/>
        </p:nvSpPr>
        <p:spPr bwMode="auto">
          <a:xfrm>
            <a:off x="323850" y="765175"/>
            <a:ext cx="84582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+mj-ea"/>
                <a:cs typeface="+mj-cs"/>
              </a:rPr>
              <a:t>二、颅骨骨折病人的护理</a:t>
            </a:r>
            <a:endParaRPr kumimoji="0" lang="zh-CN" altLang="en-US" sz="36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+mj-ea"/>
              <a:cs typeface="+mj-cs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内容占位符 2"/>
          <p:cNvSpPr>
            <a:spLocks noGrp="1"/>
          </p:cNvSpPr>
          <p:nvPr>
            <p:ph/>
          </p:nvPr>
        </p:nvSpPr>
        <p:spPr>
          <a:xfrm>
            <a:off x="468313" y="1927225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0" indent="0">
              <a:spcBef>
                <a:spcPts val="1800"/>
              </a:spcBef>
              <a:buNone/>
            </a:pPr>
            <a:r>
              <a:rPr lang="zh-CN" altLang="zh-CN" dirty="0">
                <a:ea typeface="黑体" panose="02010609060101010101" pitchFamily="49" charset="-122"/>
              </a:rPr>
              <a:t>【</a:t>
            </a:r>
            <a:r>
              <a:rPr lang="zh-CN" altLang="zh-CN" b="1" dirty="0">
                <a:ea typeface="黑体" panose="02010609060101010101" pitchFamily="49" charset="-122"/>
              </a:rPr>
              <a:t>护理评估</a:t>
            </a:r>
            <a:r>
              <a:rPr lang="zh-CN" altLang="zh-CN" dirty="0">
                <a:ea typeface="黑体" panose="02010609060101010101" pitchFamily="49" charset="-122"/>
              </a:rPr>
              <a:t>】</a:t>
            </a:r>
            <a:endParaRPr lang="zh-CN" altLang="zh-CN" dirty="0">
              <a:ea typeface="黑体" panose="02010609060101010101" pitchFamily="49" charset="-122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zh-CN" altLang="zh-CN" b="1" dirty="0">
                <a:ea typeface="黑体" panose="02010609060101010101" pitchFamily="49" charset="-122"/>
              </a:rPr>
              <a:t>（</a:t>
            </a:r>
            <a:r>
              <a:rPr lang="zh-CN" altLang="en-US" b="1" dirty="0">
                <a:ea typeface="黑体" panose="02010609060101010101" pitchFamily="49" charset="-122"/>
              </a:rPr>
              <a:t>四</a:t>
            </a:r>
            <a:r>
              <a:rPr lang="zh-CN" altLang="zh-CN" b="1" dirty="0">
                <a:ea typeface="黑体" panose="02010609060101010101" pitchFamily="49" charset="-122"/>
              </a:rPr>
              <a:t>）</a:t>
            </a:r>
            <a:r>
              <a:rPr lang="zh-CN" altLang="en-US" b="1" dirty="0">
                <a:ea typeface="黑体" panose="02010609060101010101" pitchFamily="49" charset="-122"/>
              </a:rPr>
              <a:t>处理原则</a:t>
            </a:r>
            <a:endParaRPr lang="en-US" altLang="zh-CN" b="1" dirty="0">
              <a:ea typeface="黑体" panose="02010609060101010101" pitchFamily="49" charset="-122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 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颅盖骨折：线形骨折或凹陷性骨折下陷较轻，一般不需处理；大面积骨折片陷入颅腔，合并脑损伤者，需手术处理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2. 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颅底骨折：本身无特殊处理，重点是预防颅内感染，脑脊液漏一般在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周内愈合。脑脊液漏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周不自行愈合者，需作硬脑膜修补术 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标题 1"/>
          <p:cNvSpPr txBox="1"/>
          <p:nvPr/>
        </p:nvSpPr>
        <p:spPr bwMode="auto">
          <a:xfrm>
            <a:off x="323850" y="765175"/>
            <a:ext cx="84582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+mj-ea"/>
                <a:cs typeface="+mj-cs"/>
              </a:rPr>
              <a:t>二、颅骨骨折病人的护理</a:t>
            </a:r>
            <a:endParaRPr kumimoji="0" lang="zh-CN" altLang="en-US" sz="36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+mj-ea"/>
              <a:cs typeface="+mj-cs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内容占位符 2"/>
          <p:cNvSpPr>
            <a:spLocks noGrp="1"/>
          </p:cNvSpPr>
          <p:nvPr>
            <p:ph/>
          </p:nvPr>
        </p:nvSpPr>
        <p:spPr>
          <a:xfrm>
            <a:off x="468313" y="1927225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0" indent="0">
              <a:buNone/>
            </a:pPr>
            <a:r>
              <a:rPr lang="zh-CN" altLang="zh-CN" dirty="0">
                <a:ea typeface="黑体" panose="02010609060101010101" pitchFamily="49" charset="-122"/>
              </a:rPr>
              <a:t>【</a:t>
            </a:r>
            <a:r>
              <a:rPr lang="zh-CN" altLang="en-US" b="1" dirty="0">
                <a:ea typeface="黑体" panose="02010609060101010101" pitchFamily="49" charset="-122"/>
              </a:rPr>
              <a:t>常见护理诊断</a:t>
            </a:r>
            <a:r>
              <a:rPr lang="en-US" altLang="zh-CN" b="1" dirty="0">
                <a:ea typeface="黑体" panose="02010609060101010101" pitchFamily="49" charset="-122"/>
              </a:rPr>
              <a:t>/</a:t>
            </a:r>
            <a:r>
              <a:rPr lang="zh-CN" altLang="en-US" b="1" dirty="0">
                <a:ea typeface="黑体" panose="02010609060101010101" pitchFamily="49" charset="-122"/>
              </a:rPr>
              <a:t>问题</a:t>
            </a:r>
            <a:r>
              <a:rPr lang="zh-CN" altLang="zh-CN" dirty="0">
                <a:ea typeface="黑体" panose="02010609060101010101" pitchFamily="49" charset="-122"/>
              </a:rPr>
              <a:t>】</a:t>
            </a:r>
            <a:endParaRPr lang="zh-CN" altLang="zh-CN" dirty="0">
              <a:ea typeface="黑体" panose="02010609060101010101" pitchFamily="49" charset="-122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．急性疼痛  与颅骨骨折有关。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．有感染的危险  与脑脊液漏有关。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．感知改变  与脑神经损伤有关。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．焦虑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恐惧  与颅脑损伤有关。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．潜在并发症：颅内出血、颅内压增高、颅内低压综合征等。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标题 1"/>
          <p:cNvSpPr txBox="1"/>
          <p:nvPr/>
        </p:nvSpPr>
        <p:spPr bwMode="auto">
          <a:xfrm>
            <a:off x="323850" y="765175"/>
            <a:ext cx="84582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+mj-ea"/>
                <a:cs typeface="+mj-cs"/>
              </a:rPr>
              <a:t>二、颅骨骨折病人的护理</a:t>
            </a:r>
            <a:endParaRPr kumimoji="0" lang="zh-CN" altLang="en-US" sz="36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+mj-ea"/>
              <a:cs typeface="+mj-cs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内容占位符 2"/>
          <p:cNvSpPr>
            <a:spLocks noGrp="1"/>
          </p:cNvSpPr>
          <p:nvPr>
            <p:ph/>
          </p:nvPr>
        </p:nvSpPr>
        <p:spPr>
          <a:xfrm>
            <a:off x="395288" y="1844675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457200" lvl="1" indent="0">
              <a:buNone/>
            </a:pPr>
            <a:r>
              <a:rPr lang="zh-CN" altLang="zh-CN" sz="2800" dirty="0">
                <a:ea typeface="黑体" panose="02010609060101010101" pitchFamily="49" charset="-122"/>
              </a:rPr>
              <a:t>【</a:t>
            </a:r>
            <a:r>
              <a:rPr lang="zh-CN" altLang="en-US" sz="2800" b="1" dirty="0">
                <a:ea typeface="黑体" panose="02010609060101010101" pitchFamily="49" charset="-122"/>
              </a:rPr>
              <a:t>护理措施</a:t>
            </a:r>
            <a:r>
              <a:rPr lang="zh-CN" altLang="zh-CN" sz="2800" dirty="0">
                <a:ea typeface="黑体" panose="02010609060101010101" pitchFamily="49" charset="-122"/>
              </a:rPr>
              <a:t>】</a:t>
            </a:r>
            <a:endParaRPr lang="zh-CN" altLang="zh-CN" sz="2800" dirty="0">
              <a:ea typeface="黑体" panose="02010609060101010101" pitchFamily="49" charset="-122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en-US" altLang="zh-CN" sz="2800" dirty="0">
                <a:ea typeface="微软雅黑" panose="020B0503020204020204" pitchFamily="34" charset="-122"/>
              </a:rPr>
              <a:t>1</a:t>
            </a:r>
            <a:r>
              <a:rPr lang="zh-CN" altLang="en-US" sz="2800" dirty="0">
                <a:ea typeface="微软雅黑" panose="020B0503020204020204" pitchFamily="34" charset="-122"/>
              </a:rPr>
              <a:t>．严密观察病情  </a:t>
            </a:r>
            <a:endParaRPr lang="en-US" altLang="zh-CN" sz="2800" dirty="0">
              <a:ea typeface="微软雅黑" panose="020B0503020204020204" pitchFamily="34" charset="-122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en-US" altLang="zh-CN" sz="2800" dirty="0"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ea typeface="微软雅黑" panose="020B0503020204020204" pitchFamily="34" charset="-122"/>
              </a:rPr>
              <a:t>．心理护理  </a:t>
            </a:r>
            <a:endParaRPr lang="en-US" altLang="zh-CN" sz="2800" dirty="0">
              <a:ea typeface="微软雅黑" panose="020B0503020204020204" pitchFamily="34" charset="-122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en-US" altLang="zh-CN" sz="2800" dirty="0">
                <a:ea typeface="微软雅黑" panose="020B0503020204020204" pitchFamily="34" charset="-122"/>
              </a:rPr>
              <a:t>3</a:t>
            </a:r>
            <a:r>
              <a:rPr lang="zh-CN" altLang="en-US" sz="2800" dirty="0">
                <a:ea typeface="微软雅黑" panose="020B0503020204020204" pitchFamily="34" charset="-122"/>
              </a:rPr>
              <a:t>．饮食护理  </a:t>
            </a:r>
            <a:endParaRPr lang="en-US" altLang="zh-CN" sz="2800" dirty="0">
              <a:ea typeface="微软雅黑" panose="020B0503020204020204" pitchFamily="34" charset="-122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en-US" altLang="zh-CN" sz="2800" dirty="0">
                <a:ea typeface="微软雅黑" panose="020B0503020204020204" pitchFamily="34" charset="-122"/>
              </a:rPr>
              <a:t>4</a:t>
            </a:r>
            <a:r>
              <a:rPr lang="zh-CN" altLang="en-US" sz="2800" dirty="0">
                <a:ea typeface="微软雅黑" panose="020B0503020204020204" pitchFamily="34" charset="-122"/>
              </a:rPr>
              <a:t>．脑脊液漏的护理</a:t>
            </a:r>
            <a:endParaRPr lang="zh-CN" altLang="en-US" sz="2800" dirty="0">
              <a:ea typeface="微软雅黑" panose="020B0503020204020204" pitchFamily="34" charset="-122"/>
            </a:endParaRPr>
          </a:p>
        </p:txBody>
      </p:sp>
      <p:sp>
        <p:nvSpPr>
          <p:cNvPr id="33795" name="标题 1"/>
          <p:cNvSpPr/>
          <p:nvPr/>
        </p:nvSpPr>
        <p:spPr>
          <a:xfrm>
            <a:off x="323850" y="765175"/>
            <a:ext cx="8458200" cy="563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/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二、颅骨骨折病人的护理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内容占位符 2"/>
          <p:cNvSpPr>
            <a:spLocks noGrp="1"/>
          </p:cNvSpPr>
          <p:nvPr>
            <p:ph/>
          </p:nvPr>
        </p:nvSpPr>
        <p:spPr>
          <a:xfrm>
            <a:off x="457200" y="1998663"/>
            <a:ext cx="8229600" cy="3951287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457200" lvl="1" indent="0">
              <a:buNone/>
            </a:pPr>
            <a:r>
              <a:rPr lang="zh-CN" altLang="zh-CN" sz="2800" dirty="0">
                <a:ea typeface="黑体" panose="02010609060101010101" pitchFamily="49" charset="-122"/>
              </a:rPr>
              <a:t>【</a:t>
            </a:r>
            <a:r>
              <a:rPr lang="zh-CN" altLang="en-US" sz="2800" b="1" dirty="0">
                <a:ea typeface="黑体" panose="02010609060101010101" pitchFamily="49" charset="-122"/>
              </a:rPr>
              <a:t>护理措施</a:t>
            </a:r>
            <a:r>
              <a:rPr lang="zh-CN" altLang="zh-CN" sz="2800" dirty="0">
                <a:ea typeface="黑体" panose="02010609060101010101" pitchFamily="49" charset="-122"/>
              </a:rPr>
              <a:t>】</a:t>
            </a:r>
            <a:endParaRPr lang="zh-CN" altLang="zh-CN" sz="2800" dirty="0">
              <a:ea typeface="黑体" panose="02010609060101010101" pitchFamily="49" charset="-122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en-US" altLang="zh-CN" sz="2800" dirty="0">
                <a:solidFill>
                  <a:srgbClr val="FF0000"/>
                </a:solidFill>
                <a:ea typeface="微软雅黑" panose="020B0503020204020204" pitchFamily="34" charset="-122"/>
              </a:rPr>
              <a:t>4</a:t>
            </a:r>
            <a:r>
              <a:rPr lang="zh-CN" altLang="en-US" sz="2800" dirty="0">
                <a:solidFill>
                  <a:srgbClr val="FF0000"/>
                </a:solidFill>
                <a:ea typeface="微软雅黑" panose="020B0503020204020204" pitchFamily="34" charset="-122"/>
              </a:rPr>
              <a:t>．脑脊液漏的护理</a:t>
            </a:r>
            <a:endParaRPr lang="en-US" altLang="zh-CN" sz="2800" dirty="0">
              <a:solidFill>
                <a:srgbClr val="FF0000"/>
              </a:solidFill>
              <a:ea typeface="微软雅黑" panose="020B0503020204020204" pitchFamily="34" charset="-122"/>
            </a:endParaRPr>
          </a:p>
          <a:p>
            <a:pPr marL="457200" lvl="1" indent="0">
              <a:buNone/>
            </a:pPr>
            <a:r>
              <a:rPr lang="zh-CN" altLang="en-US" sz="2800" dirty="0">
                <a:ea typeface="微软雅黑" panose="020B0503020204020204" pitchFamily="34" charset="-122"/>
              </a:rPr>
              <a:t>①绝对卧床休息，床头抬高</a:t>
            </a:r>
            <a:r>
              <a:rPr lang="en-US" altLang="zh-CN" sz="2800" dirty="0">
                <a:ea typeface="微软雅黑" panose="020B0503020204020204" pitchFamily="34" charset="-122"/>
              </a:rPr>
              <a:t>15°</a:t>
            </a:r>
            <a:r>
              <a:rPr lang="zh-CN" altLang="en-US" sz="2800" dirty="0">
                <a:ea typeface="微软雅黑" panose="020B0503020204020204" pitchFamily="34" charset="-122"/>
              </a:rPr>
              <a:t>～</a:t>
            </a:r>
            <a:r>
              <a:rPr lang="en-US" altLang="zh-CN" sz="2800" dirty="0">
                <a:ea typeface="微软雅黑" panose="020B0503020204020204" pitchFamily="34" charset="-122"/>
              </a:rPr>
              <a:t>30°</a:t>
            </a:r>
            <a:endParaRPr lang="en-US" altLang="zh-CN" sz="2800" dirty="0">
              <a:ea typeface="微软雅黑" panose="020B0503020204020204" pitchFamily="34" charset="-122"/>
            </a:endParaRPr>
          </a:p>
          <a:p>
            <a:pPr marL="457200" lvl="1" indent="0">
              <a:buNone/>
            </a:pPr>
            <a:r>
              <a:rPr lang="zh-CN" altLang="en-US" sz="2800" dirty="0">
                <a:ea typeface="微软雅黑" panose="020B0503020204020204" pitchFamily="34" charset="-122"/>
              </a:rPr>
              <a:t>②保持局部清洁，清洁口、鼻、外耳道，</a:t>
            </a:r>
            <a:r>
              <a:rPr lang="en-US" altLang="zh-CN" sz="2800" dirty="0">
                <a:ea typeface="微软雅黑" panose="020B0503020204020204" pitchFamily="34" charset="-122"/>
              </a:rPr>
              <a:t>2</a:t>
            </a:r>
            <a:r>
              <a:rPr lang="zh-CN" altLang="en-US" sz="2800" dirty="0">
                <a:ea typeface="微软雅黑" panose="020B0503020204020204" pitchFamily="34" charset="-122"/>
              </a:rPr>
              <a:t>～３次</a:t>
            </a:r>
            <a:r>
              <a:rPr lang="en-US" altLang="zh-CN" sz="2800" dirty="0">
                <a:ea typeface="微软雅黑" panose="020B0503020204020204" pitchFamily="34" charset="-122"/>
              </a:rPr>
              <a:t>/</a:t>
            </a:r>
            <a:r>
              <a:rPr lang="zh-CN" altLang="en-US" sz="2800" dirty="0">
                <a:ea typeface="微软雅黑" panose="020B0503020204020204" pitchFamily="34" charset="-122"/>
              </a:rPr>
              <a:t>天，避免棉球过湿使液体逆流</a:t>
            </a:r>
            <a:endParaRPr lang="en-US" altLang="zh-CN" sz="2800" dirty="0">
              <a:ea typeface="微软雅黑" panose="020B0503020204020204" pitchFamily="34" charset="-122"/>
            </a:endParaRPr>
          </a:p>
          <a:p>
            <a:pPr marL="457200" lvl="1" indent="0">
              <a:buNone/>
            </a:pPr>
            <a:r>
              <a:rPr lang="zh-CN" altLang="en-US" sz="2800" dirty="0">
                <a:ea typeface="微软雅黑" panose="020B0503020204020204" pitchFamily="34" charset="-122"/>
              </a:rPr>
              <a:t>③观察记录脑脊液流出量</a:t>
            </a:r>
            <a:endParaRPr lang="en-US" altLang="zh-CN" sz="2800" dirty="0">
              <a:ea typeface="微软雅黑" panose="020B0503020204020204" pitchFamily="34" charset="-122"/>
            </a:endParaRPr>
          </a:p>
          <a:p>
            <a:pPr marL="457200" lvl="1" indent="0">
              <a:buNone/>
            </a:pPr>
            <a:endParaRPr lang="en-US" altLang="zh-CN" sz="2800" dirty="0">
              <a:ea typeface="微软雅黑" panose="020B0503020204020204" pitchFamily="34" charset="-122"/>
            </a:endParaRPr>
          </a:p>
        </p:txBody>
      </p:sp>
      <p:sp>
        <p:nvSpPr>
          <p:cNvPr id="34819" name="标题 1"/>
          <p:cNvSpPr/>
          <p:nvPr/>
        </p:nvSpPr>
        <p:spPr>
          <a:xfrm>
            <a:off x="323850" y="765175"/>
            <a:ext cx="8458200" cy="563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/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二、颅骨骨折病人的护理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内容占位符 2"/>
          <p:cNvSpPr>
            <a:spLocks noGrp="1"/>
          </p:cNvSpPr>
          <p:nvPr>
            <p:ph/>
          </p:nvPr>
        </p:nvSpPr>
        <p:spPr>
          <a:xfrm>
            <a:off x="374650" y="1700213"/>
            <a:ext cx="8229600" cy="452596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457200" lvl="1" indent="0">
              <a:buNone/>
            </a:pPr>
            <a:r>
              <a:rPr lang="zh-CN" altLang="zh-CN" sz="2800" dirty="0">
                <a:ea typeface="黑体" panose="02010609060101010101" pitchFamily="49" charset="-122"/>
              </a:rPr>
              <a:t>【</a:t>
            </a:r>
            <a:r>
              <a:rPr lang="zh-CN" altLang="en-US" sz="2800" b="1" dirty="0">
                <a:ea typeface="黑体" panose="02010609060101010101" pitchFamily="49" charset="-122"/>
              </a:rPr>
              <a:t>护理措施</a:t>
            </a:r>
            <a:r>
              <a:rPr lang="zh-CN" altLang="zh-CN" sz="2800" dirty="0">
                <a:ea typeface="黑体" panose="02010609060101010101" pitchFamily="49" charset="-122"/>
              </a:rPr>
              <a:t>】</a:t>
            </a:r>
            <a:endParaRPr lang="zh-CN" altLang="zh-CN" sz="2800" dirty="0">
              <a:ea typeface="黑体" panose="02010609060101010101" pitchFamily="49" charset="-122"/>
            </a:endParaRPr>
          </a:p>
          <a:p>
            <a:pPr marL="457200" lvl="1" indent="0">
              <a:lnSpc>
                <a:spcPct val="150000"/>
              </a:lnSpc>
              <a:buNone/>
            </a:pPr>
            <a:r>
              <a:rPr lang="en-US" altLang="zh-CN" sz="2800" dirty="0">
                <a:solidFill>
                  <a:srgbClr val="FF0000"/>
                </a:solidFill>
                <a:ea typeface="微软雅黑" panose="020B0503020204020204" pitchFamily="34" charset="-122"/>
              </a:rPr>
              <a:t>4</a:t>
            </a:r>
            <a:r>
              <a:rPr lang="zh-CN" altLang="en-US" sz="2800" dirty="0">
                <a:solidFill>
                  <a:srgbClr val="FF0000"/>
                </a:solidFill>
                <a:ea typeface="微软雅黑" panose="020B0503020204020204" pitchFamily="34" charset="-122"/>
              </a:rPr>
              <a:t>．脑脊液漏的护理</a:t>
            </a:r>
            <a:endParaRPr lang="en-US" altLang="zh-CN" sz="2800" dirty="0">
              <a:solidFill>
                <a:srgbClr val="FF0000"/>
              </a:solidFill>
              <a:ea typeface="微软雅黑" panose="020B0503020204020204" pitchFamily="34" charset="-122"/>
            </a:endParaRPr>
          </a:p>
          <a:p>
            <a:pPr marL="457200" lvl="1" indent="0">
              <a:buNone/>
            </a:pPr>
            <a:r>
              <a:rPr lang="zh-CN" altLang="en-US" sz="2800" dirty="0">
                <a:ea typeface="微软雅黑" panose="020B0503020204020204" pitchFamily="34" charset="-122"/>
              </a:rPr>
              <a:t>④严禁从鼻腔吸痰或放置胃管，严禁做耳、鼻滴药、冲洗和堵塞，禁忌做腰穿</a:t>
            </a:r>
            <a:endParaRPr lang="en-US" altLang="zh-CN" sz="2800" dirty="0">
              <a:ea typeface="微软雅黑" panose="020B0503020204020204" pitchFamily="34" charset="-122"/>
            </a:endParaRPr>
          </a:p>
          <a:p>
            <a:pPr marL="457200" lvl="1" indent="0">
              <a:buNone/>
            </a:pPr>
            <a:r>
              <a:rPr lang="zh-CN" altLang="en-US" sz="2800" dirty="0">
                <a:ea typeface="微软雅黑" panose="020B0503020204020204" pitchFamily="34" charset="-122"/>
              </a:rPr>
              <a:t>⑤指导病人避免用力咳嗽、打喷嚏、擦鼻涕及用力排便，防止颅内压骤然升高导致气颅或脑脊液逆流</a:t>
            </a:r>
            <a:endParaRPr lang="en-US" altLang="zh-CN" sz="2800" dirty="0">
              <a:ea typeface="微软雅黑" panose="020B0503020204020204" pitchFamily="34" charset="-122"/>
            </a:endParaRPr>
          </a:p>
          <a:p>
            <a:pPr marL="457200" lvl="1" indent="0">
              <a:buNone/>
            </a:pPr>
            <a:r>
              <a:rPr lang="zh-CN" altLang="en-US" sz="2800" dirty="0">
                <a:ea typeface="微软雅黑" panose="020B0503020204020204" pitchFamily="34" charset="-122"/>
              </a:rPr>
              <a:t>⑥预防性应用抗生素及破伤风抗毒素，注意有无颅内感染的迹象，如头痛、发热等</a:t>
            </a:r>
            <a:endParaRPr lang="en-US" altLang="zh-CN" sz="2800" dirty="0">
              <a:ea typeface="微软雅黑" panose="020B0503020204020204" pitchFamily="34" charset="-122"/>
            </a:endParaRPr>
          </a:p>
        </p:txBody>
      </p:sp>
      <p:sp>
        <p:nvSpPr>
          <p:cNvPr id="35843" name="标题 1"/>
          <p:cNvSpPr/>
          <p:nvPr/>
        </p:nvSpPr>
        <p:spPr>
          <a:xfrm>
            <a:off x="323850" y="765175"/>
            <a:ext cx="8458200" cy="563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/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二、颅骨骨折病人的护理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6" name="标题 1"/>
          <p:cNvSpPr>
            <a:spLocks noGrp="1"/>
          </p:cNvSpPr>
          <p:nvPr>
            <p:ph type="title"/>
          </p:nvPr>
        </p:nvSpPr>
        <p:spPr>
          <a:xfrm>
            <a:off x="323850" y="765175"/>
            <a:ext cx="8458200" cy="563563"/>
          </a:xfrm>
          <a:ln/>
        </p:spPr>
        <p:txBody>
          <a:bodyPr vert="horz" wrap="square" lIns="91440" tIns="45720" rIns="91440" bIns="45720" anchor="ctr"/>
          <a:p>
            <a:pPr algn="ctr"/>
            <a:r>
              <a: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三、脑损伤病人的护理</a:t>
            </a:r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867" name="内容占位符 2"/>
          <p:cNvSpPr>
            <a:spLocks noGrp="1"/>
          </p:cNvSpPr>
          <p:nvPr>
            <p:ph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0" indent="0">
              <a:buNone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内容占位符 2"/>
          <p:cNvSpPr txBox="1"/>
          <p:nvPr/>
        </p:nvSpPr>
        <p:spPr bwMode="auto">
          <a:xfrm>
            <a:off x="374650" y="2565400"/>
            <a:ext cx="8229600" cy="2879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v"/>
              <a:defRPr sz="2800">
                <a:solidFill>
                  <a:srgbClr val="0070C0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rgbClr val="0070C0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•"/>
              <a:defRPr sz="2000">
                <a:solidFill>
                  <a:srgbClr val="0070C0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–"/>
              <a:defRPr sz="2000">
                <a:solidFill>
                  <a:srgbClr val="0070C0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»"/>
              <a:defRPr sz="2000">
                <a:solidFill>
                  <a:srgbClr val="0070C0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»"/>
              <a:defRPr sz="2000">
                <a:solidFill>
                  <a:srgbClr val="0070C0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»"/>
              <a:defRPr sz="2000">
                <a:solidFill>
                  <a:srgbClr val="0070C0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»"/>
              <a:defRPr sz="2000">
                <a:solidFill>
                  <a:srgbClr val="0070C0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»"/>
              <a:defRPr sz="2000">
                <a:solidFill>
                  <a:srgbClr val="0070C0"/>
                </a:solidFill>
                <a:latin typeface="+mn-lt"/>
                <a:ea typeface="+mn-ea"/>
              </a:defRPr>
            </a:lvl9pPr>
          </a:lstStyle>
          <a:p>
            <a:pPr marL="457200" marR="0" lvl="1" indent="0" algn="l" defTabSz="914400" rtl="0" eaLnBrk="0" fontAlgn="base" latinLnBrk="0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脑损伤是指脑膜、脑组织、脑血管以及脑神经在受到外力作用后所发生的损伤。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2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标题 1"/>
          <p:cNvSpPr>
            <a:spLocks noGrp="1"/>
          </p:cNvSpPr>
          <p:nvPr>
            <p:ph type="title"/>
          </p:nvPr>
        </p:nvSpPr>
        <p:spPr>
          <a:xfrm>
            <a:off x="323850" y="765175"/>
            <a:ext cx="8458200" cy="563563"/>
          </a:xfrm>
          <a:ln/>
        </p:spPr>
        <p:txBody>
          <a:bodyPr vert="horz" wrap="square" lIns="91440" tIns="45720" rIns="91440" bIns="45720" anchor="ctr"/>
          <a:p>
            <a:pPr algn="ctr"/>
            <a:r>
              <a: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三、脑损伤病人的护理</a:t>
            </a:r>
            <a:endParaRPr lang="zh-CN" alt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891" name="内容占位符 2"/>
          <p:cNvSpPr>
            <a:spLocks noGrp="1"/>
          </p:cNvSpPr>
          <p:nvPr>
            <p:ph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0" indent="0">
              <a:buNone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内容占位符 2"/>
          <p:cNvSpPr txBox="1"/>
          <p:nvPr/>
        </p:nvSpPr>
        <p:spPr bwMode="auto">
          <a:xfrm>
            <a:off x="446088" y="1628775"/>
            <a:ext cx="8229600" cy="4525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v"/>
              <a:defRPr sz="2800">
                <a:solidFill>
                  <a:srgbClr val="0070C0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rgbClr val="0070C0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•"/>
              <a:defRPr sz="2000">
                <a:solidFill>
                  <a:srgbClr val="0070C0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–"/>
              <a:defRPr sz="2000">
                <a:solidFill>
                  <a:srgbClr val="0070C0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»"/>
              <a:defRPr sz="2000">
                <a:solidFill>
                  <a:srgbClr val="0070C0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»"/>
              <a:defRPr sz="2000">
                <a:solidFill>
                  <a:srgbClr val="0070C0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»"/>
              <a:defRPr sz="2000">
                <a:solidFill>
                  <a:srgbClr val="0070C0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»"/>
              <a:defRPr sz="2000">
                <a:solidFill>
                  <a:srgbClr val="0070C0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Wingdings" panose="05000000000000000000" pitchFamily="2" charset="2"/>
              <a:buChar char="»"/>
              <a:defRPr sz="2000">
                <a:solidFill>
                  <a:srgbClr val="0070C0"/>
                </a:solidFill>
                <a:latin typeface="+mn-lt"/>
                <a:ea typeface="+mn-ea"/>
              </a:defRPr>
            </a:lvl9pPr>
          </a:lstStyle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根据脑损伤发生的时间和机制可分为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§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原发性脑损伤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，如脑震荡、脑挫裂伤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§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继发性脑损伤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，脑水肿和颅内血肿等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§"/>
              <a:defRPr/>
            </a:pP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按伤后脑组织与外界是否相通，又可分为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§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闭合性脑损伤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§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微软雅黑" panose="020B0503020204020204" pitchFamily="34" charset="-122"/>
                <a:cs typeface="+mn-cs"/>
              </a:rPr>
              <a:t>开放性脑损伤</a:t>
            </a: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91" name="内容占位符 2"/>
          <p:cNvSpPr>
            <a:spLocks noGrp="1"/>
          </p:cNvSpPr>
          <p:nvPr>
            <p:ph idx="4294967295"/>
          </p:nvPr>
        </p:nvSpPr>
        <p:spPr bwMode="auto">
          <a:xfrm>
            <a:off x="468313" y="1927225"/>
            <a:ext cx="8229600" cy="4525963"/>
          </a:xfrm>
          <a:prstGeom prst="rect">
            <a:avLst/>
          </a:prstGeom>
          <a:ln>
            <a:noFill/>
            <a:miter lim="800000"/>
          </a:ln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【</a:t>
            </a:r>
            <a:r>
              <a:rPr kumimoji="0" lang="zh-CN" altLang="zh-CN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护理评估</a:t>
            </a:r>
            <a:r>
              <a:rPr kumimoji="0" lang="zh-CN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】</a:t>
            </a:r>
            <a:endParaRPr kumimoji="0" lang="zh-CN" altLang="zh-CN" sz="2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zh-CN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（一）健康</a:t>
            </a:r>
            <a:r>
              <a:rPr kumimoji="0" lang="zh-CN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史</a:t>
            </a:r>
            <a:endParaRPr kumimoji="0" lang="en-US" altLang="zh-CN" sz="2800" b="1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开放性脑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损伤：锐器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或火器直接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造成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闭合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性脑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损伤：头部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受到钝性物体或间接暴力所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致</a:t>
            </a: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" name="标题 1"/>
          <p:cNvSpPr txBox="1"/>
          <p:nvPr/>
        </p:nvSpPr>
        <p:spPr bwMode="auto">
          <a:xfrm>
            <a:off x="323850" y="765175"/>
            <a:ext cx="84582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+mj-ea"/>
                <a:cs typeface="+mj-cs"/>
              </a:rPr>
              <a:t>三、脑损伤病人的护理</a:t>
            </a:r>
            <a:endParaRPr kumimoji="0" lang="zh-CN" altLang="en-US" sz="36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+mj-ea"/>
              <a:cs typeface="+mj-cs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91" name="内容占位符 2"/>
          <p:cNvSpPr>
            <a:spLocks noGrp="1"/>
          </p:cNvSpPr>
          <p:nvPr>
            <p:ph idx="4294967295"/>
          </p:nvPr>
        </p:nvSpPr>
        <p:spPr bwMode="auto">
          <a:xfrm>
            <a:off x="323850" y="1711325"/>
            <a:ext cx="8569325" cy="4525963"/>
          </a:xfrm>
          <a:prstGeom prst="rect">
            <a:avLst/>
          </a:prstGeom>
          <a:ln>
            <a:noFill/>
            <a:miter lim="800000"/>
          </a:ln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【</a:t>
            </a:r>
            <a:r>
              <a:rPr kumimoji="0" lang="zh-CN" altLang="zh-CN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护理评估</a:t>
            </a:r>
            <a:r>
              <a:rPr kumimoji="0" lang="zh-CN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】</a:t>
            </a:r>
            <a:endParaRPr kumimoji="0" lang="zh-CN" altLang="zh-CN" sz="2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（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二</a:t>
            </a:r>
            <a:r>
              <a:rPr kumimoji="0" lang="zh-CN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）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身体状况</a:t>
            </a:r>
            <a:endParaRPr kumimoji="0" lang="en-US" altLang="zh-CN" sz="2800" b="1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1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．脑震荡  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为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一过性脑功能障碍，无明显的脑组织器质性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损害</a:t>
            </a:r>
            <a:endParaRPr kumimoji="0" lang="en-US" altLang="zh-CN" sz="2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短暂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的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意识障碍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，可持续数秒或数分钟，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一般不超过</a:t>
            </a: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30min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清醒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后大多不能回忆受伤前及受伤当时一段时间内的情况，称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逆行性遗忘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神经系统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检查无阳性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体征</a:t>
            </a: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" name="标题 1"/>
          <p:cNvSpPr txBox="1"/>
          <p:nvPr/>
        </p:nvSpPr>
        <p:spPr bwMode="auto">
          <a:xfrm>
            <a:off x="323850" y="765175"/>
            <a:ext cx="84582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+mj-ea"/>
                <a:cs typeface="+mj-cs"/>
              </a:rPr>
              <a:t>三、脑损伤病人的护理</a:t>
            </a:r>
            <a:endParaRPr kumimoji="0" lang="zh-CN" altLang="en-US" sz="36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+mj-ea"/>
              <a:cs typeface="+mj-cs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2" name="内容占位符 2"/>
          <p:cNvSpPr>
            <a:spLocks noGrp="1"/>
          </p:cNvSpPr>
          <p:nvPr>
            <p:ph/>
          </p:nvPr>
        </p:nvSpPr>
        <p:spPr>
          <a:xfrm>
            <a:off x="323850" y="1782763"/>
            <a:ext cx="8569325" cy="452596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0" indent="0">
              <a:spcBef>
                <a:spcPts val="600"/>
              </a:spcBef>
              <a:buNone/>
            </a:pPr>
            <a:r>
              <a:rPr lang="zh-CN" altLang="zh-CN" dirty="0">
                <a:ea typeface="黑体" panose="02010609060101010101" pitchFamily="49" charset="-122"/>
              </a:rPr>
              <a:t>【</a:t>
            </a:r>
            <a:r>
              <a:rPr lang="zh-CN" altLang="zh-CN" b="1" dirty="0">
                <a:ea typeface="黑体" panose="02010609060101010101" pitchFamily="49" charset="-122"/>
              </a:rPr>
              <a:t>护理评估</a:t>
            </a:r>
            <a:r>
              <a:rPr lang="zh-CN" altLang="zh-CN" dirty="0">
                <a:ea typeface="黑体" panose="02010609060101010101" pitchFamily="49" charset="-122"/>
              </a:rPr>
              <a:t>】</a:t>
            </a:r>
            <a:endParaRPr lang="zh-CN" altLang="zh-CN" dirty="0">
              <a:ea typeface="黑体" panose="02010609060101010101" pitchFamily="49" charset="-122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CN" altLang="zh-CN" b="1" dirty="0">
                <a:ea typeface="黑体" panose="02010609060101010101" pitchFamily="49" charset="-122"/>
              </a:rPr>
              <a:t>（</a:t>
            </a:r>
            <a:r>
              <a:rPr lang="zh-CN" altLang="en-US" b="1" dirty="0">
                <a:ea typeface="黑体" panose="02010609060101010101" pitchFamily="49" charset="-122"/>
              </a:rPr>
              <a:t>二</a:t>
            </a:r>
            <a:r>
              <a:rPr lang="zh-CN" altLang="zh-CN" b="1" dirty="0">
                <a:ea typeface="黑体" panose="02010609060101010101" pitchFamily="49" charset="-122"/>
              </a:rPr>
              <a:t>）</a:t>
            </a:r>
            <a:r>
              <a:rPr lang="zh-CN" altLang="en-US" b="1" dirty="0">
                <a:ea typeface="黑体" panose="02010609060101010101" pitchFamily="49" charset="-122"/>
              </a:rPr>
              <a:t>身体状况</a:t>
            </a:r>
            <a:endParaRPr lang="en-US" altLang="zh-CN" b="1" dirty="0">
              <a:ea typeface="黑体" panose="02010609060101010101" pitchFamily="49" charset="-122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en-US" altLang="zh-CN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．脑挫裂伤  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脑实质性损伤，包括</a:t>
            </a:r>
            <a:r>
              <a: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脑挫伤和脑裂伤</a:t>
            </a:r>
            <a:endParaRPr lang="en-US" altLang="zh-CN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①</a:t>
            </a:r>
            <a:r>
              <a: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意识障碍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是脑挫裂伤突出的临床表现，伤后立即出现昏迷，多数病人</a:t>
            </a:r>
            <a:r>
              <a: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超过</a:t>
            </a:r>
            <a:r>
              <a:rPr lang="en-US" altLang="zh-CN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30min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，严重者可长期持续昏迷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②局灶症状和体征与损伤部位和程度有关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③颅内压增高与脑疝的表现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标题 1"/>
          <p:cNvSpPr txBox="1"/>
          <p:nvPr/>
        </p:nvSpPr>
        <p:spPr bwMode="auto">
          <a:xfrm>
            <a:off x="323850" y="765175"/>
            <a:ext cx="84582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+mj-ea"/>
                <a:cs typeface="+mj-cs"/>
              </a:rPr>
              <a:t>三、脑损伤病人的护理</a:t>
            </a:r>
            <a:endParaRPr kumimoji="0" lang="zh-CN" altLang="en-US" sz="36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+mj-ea"/>
              <a:cs typeface="+mj-cs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91" name="内容占位符 2"/>
          <p:cNvSpPr>
            <a:spLocks noGrp="1"/>
          </p:cNvSpPr>
          <p:nvPr>
            <p:ph idx="4294967295"/>
          </p:nvPr>
        </p:nvSpPr>
        <p:spPr bwMode="auto">
          <a:xfrm>
            <a:off x="323850" y="1782763"/>
            <a:ext cx="8569325" cy="4525963"/>
          </a:xfrm>
          <a:prstGeom prst="rect">
            <a:avLst/>
          </a:prstGeom>
          <a:ln>
            <a:noFill/>
            <a:miter lim="800000"/>
          </a:ln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【</a:t>
            </a:r>
            <a:r>
              <a:rPr kumimoji="0" lang="zh-CN" altLang="zh-CN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护理评估</a:t>
            </a:r>
            <a:r>
              <a:rPr kumimoji="0" lang="zh-CN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】</a:t>
            </a:r>
            <a:endParaRPr kumimoji="0" lang="zh-CN" altLang="zh-CN" sz="2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（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二</a:t>
            </a:r>
            <a:r>
              <a:rPr kumimoji="0" lang="zh-CN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）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身体状况</a:t>
            </a:r>
            <a:endParaRPr kumimoji="0" lang="en-US" altLang="zh-CN" sz="2800" b="1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．颅内血肿  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颅脑损伤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中最多见、最危险又是可逆的继发性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病变。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根据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血肿的来源和部位分为：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硬脑膜外血肿、硬脑膜下血肿、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脑内血肿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按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症状出现的时间可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分为：急性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血肿</a:t>
            </a: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(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３天内</a:t>
            </a: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)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、亚急性血肿</a:t>
            </a: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(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３天至</a:t>
            </a: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3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周</a:t>
            </a: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)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、慢性血肿</a:t>
            </a: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(3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周以上</a:t>
            </a: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)</a:t>
            </a: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" name="标题 1"/>
          <p:cNvSpPr txBox="1"/>
          <p:nvPr/>
        </p:nvSpPr>
        <p:spPr bwMode="auto">
          <a:xfrm>
            <a:off x="323850" y="765175"/>
            <a:ext cx="84582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+mj-ea"/>
                <a:cs typeface="+mj-cs"/>
              </a:rPr>
              <a:t>三、脑损伤病人的护理</a:t>
            </a:r>
            <a:endParaRPr kumimoji="0" lang="zh-CN" altLang="en-US" sz="36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+mj-ea"/>
              <a:cs typeface="+mj-cs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10" name="内容占位符 2"/>
          <p:cNvSpPr>
            <a:spLocks noGrp="1"/>
          </p:cNvSpPr>
          <p:nvPr>
            <p:ph/>
          </p:nvPr>
        </p:nvSpPr>
        <p:spPr>
          <a:xfrm>
            <a:off x="323850" y="1782763"/>
            <a:ext cx="8569325" cy="452596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0" indent="0">
              <a:spcBef>
                <a:spcPts val="600"/>
              </a:spcBef>
              <a:buNone/>
            </a:pPr>
            <a:r>
              <a:rPr lang="zh-CN" altLang="zh-CN" dirty="0">
                <a:ea typeface="黑体" panose="02010609060101010101" pitchFamily="49" charset="-122"/>
              </a:rPr>
              <a:t>【</a:t>
            </a:r>
            <a:r>
              <a:rPr lang="zh-CN" altLang="zh-CN" b="1" dirty="0">
                <a:ea typeface="黑体" panose="02010609060101010101" pitchFamily="49" charset="-122"/>
              </a:rPr>
              <a:t>护理评估</a:t>
            </a:r>
            <a:r>
              <a:rPr lang="zh-CN" altLang="zh-CN" dirty="0">
                <a:ea typeface="黑体" panose="02010609060101010101" pitchFamily="49" charset="-122"/>
              </a:rPr>
              <a:t>】</a:t>
            </a:r>
            <a:endParaRPr lang="zh-CN" altLang="zh-CN" dirty="0">
              <a:ea typeface="黑体" panose="02010609060101010101" pitchFamily="49" charset="-122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CN" altLang="zh-CN" b="1" dirty="0">
                <a:ea typeface="黑体" panose="02010609060101010101" pitchFamily="49" charset="-122"/>
              </a:rPr>
              <a:t>（</a:t>
            </a:r>
            <a:r>
              <a:rPr lang="zh-CN" altLang="en-US" b="1" dirty="0">
                <a:ea typeface="黑体" panose="02010609060101010101" pitchFamily="49" charset="-122"/>
              </a:rPr>
              <a:t>二</a:t>
            </a:r>
            <a:r>
              <a:rPr lang="zh-CN" altLang="zh-CN" b="1" dirty="0">
                <a:ea typeface="黑体" panose="02010609060101010101" pitchFamily="49" charset="-122"/>
              </a:rPr>
              <a:t>）</a:t>
            </a:r>
            <a:r>
              <a:rPr lang="zh-CN" altLang="en-US" b="1" dirty="0">
                <a:ea typeface="黑体" panose="02010609060101010101" pitchFamily="49" charset="-122"/>
              </a:rPr>
              <a:t>身体状况</a:t>
            </a:r>
            <a:endParaRPr lang="en-US" altLang="zh-CN" b="1" dirty="0">
              <a:ea typeface="黑体" panose="02010609060101010101" pitchFamily="49" charset="-122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en-US" altLang="zh-CN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．颅内血肿  </a:t>
            </a:r>
            <a:endParaRPr lang="en-US" altLang="zh-CN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①意识障碍，</a:t>
            </a:r>
            <a:r>
              <a: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硬脑膜外血肿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典型的表现为</a:t>
            </a:r>
            <a:r>
              <a: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昏迷→中间清醒期→再次昏迷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，并逐渐加重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②颅内压增高及脑疝表现，患侧瞳孔先缩小后扩大，对光反应迟钝或消失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③生命体征紊乱，合并脑疝时，血压下降，心率快弱、呼吸快而不规则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标题 1"/>
          <p:cNvSpPr txBox="1"/>
          <p:nvPr/>
        </p:nvSpPr>
        <p:spPr bwMode="auto">
          <a:xfrm>
            <a:off x="323850" y="765175"/>
            <a:ext cx="84582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+mj-ea"/>
                <a:cs typeface="+mj-cs"/>
              </a:rPr>
              <a:t>三、脑损伤病人的护理</a:t>
            </a:r>
            <a:endParaRPr kumimoji="0" lang="zh-CN" altLang="en-US" sz="36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+mj-ea"/>
              <a:cs typeface="+mj-cs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4" name="内容占位符 2"/>
          <p:cNvSpPr>
            <a:spLocks noGrp="1"/>
          </p:cNvSpPr>
          <p:nvPr>
            <p:ph/>
          </p:nvPr>
        </p:nvSpPr>
        <p:spPr>
          <a:xfrm>
            <a:off x="323850" y="1773238"/>
            <a:ext cx="8569325" cy="452596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0" indent="0">
              <a:spcBef>
                <a:spcPts val="600"/>
              </a:spcBef>
              <a:buNone/>
            </a:pPr>
            <a:r>
              <a:rPr lang="zh-CN" altLang="zh-CN" dirty="0">
                <a:ea typeface="黑体" panose="02010609060101010101" pitchFamily="49" charset="-122"/>
              </a:rPr>
              <a:t>【</a:t>
            </a:r>
            <a:r>
              <a:rPr lang="zh-CN" altLang="zh-CN" b="1" dirty="0">
                <a:ea typeface="黑体" panose="02010609060101010101" pitchFamily="49" charset="-122"/>
              </a:rPr>
              <a:t>护理评估</a:t>
            </a:r>
            <a:r>
              <a:rPr lang="zh-CN" altLang="zh-CN" dirty="0">
                <a:ea typeface="黑体" panose="02010609060101010101" pitchFamily="49" charset="-122"/>
              </a:rPr>
              <a:t>】</a:t>
            </a:r>
            <a:endParaRPr lang="zh-CN" altLang="zh-CN" dirty="0">
              <a:ea typeface="黑体" panose="02010609060101010101" pitchFamily="49" charset="-122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CN" altLang="zh-CN" b="1" dirty="0">
                <a:ea typeface="黑体" panose="02010609060101010101" pitchFamily="49" charset="-122"/>
              </a:rPr>
              <a:t>（</a:t>
            </a:r>
            <a:r>
              <a:rPr lang="zh-CN" altLang="en-US" b="1" dirty="0">
                <a:ea typeface="黑体" panose="02010609060101010101" pitchFamily="49" charset="-122"/>
              </a:rPr>
              <a:t>二</a:t>
            </a:r>
            <a:r>
              <a:rPr lang="zh-CN" altLang="zh-CN" b="1" dirty="0">
                <a:ea typeface="黑体" panose="02010609060101010101" pitchFamily="49" charset="-122"/>
              </a:rPr>
              <a:t>）</a:t>
            </a:r>
            <a:r>
              <a:rPr lang="zh-CN" altLang="en-US" b="1" dirty="0">
                <a:ea typeface="黑体" panose="02010609060101010101" pitchFamily="49" charset="-122"/>
              </a:rPr>
              <a:t>身体状况</a:t>
            </a:r>
            <a:endParaRPr lang="en-US" altLang="zh-CN" b="1" dirty="0">
              <a:ea typeface="黑体" panose="02010609060101010101" pitchFamily="49" charset="-122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en-US" altLang="zh-CN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．颅内血肿  </a:t>
            </a:r>
            <a:endParaRPr lang="en-US" altLang="zh-CN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④局灶症状和体征，病变对侧肢体肌力减退、偏瘫、失语等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⑤脑萎缩、脑供血不足的表现，如智力障碍、精神失常、记忆力减退等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标题 1"/>
          <p:cNvSpPr txBox="1"/>
          <p:nvPr/>
        </p:nvSpPr>
        <p:spPr bwMode="auto">
          <a:xfrm>
            <a:off x="323850" y="765175"/>
            <a:ext cx="84582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+mj-ea"/>
                <a:cs typeface="+mj-cs"/>
              </a:rPr>
              <a:t>三、脑损伤病人的护理</a:t>
            </a:r>
            <a:endParaRPr kumimoji="0" lang="zh-CN" altLang="en-US" sz="36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+mj-ea"/>
              <a:cs typeface="+mj-cs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8" name="内容占位符 2"/>
          <p:cNvSpPr>
            <a:spLocks noGrp="1"/>
          </p:cNvSpPr>
          <p:nvPr>
            <p:ph/>
          </p:nvPr>
        </p:nvSpPr>
        <p:spPr>
          <a:xfrm>
            <a:off x="323850" y="1855788"/>
            <a:ext cx="8569325" cy="452596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0" indent="0">
              <a:spcBef>
                <a:spcPts val="1200"/>
              </a:spcBef>
              <a:buNone/>
            </a:pPr>
            <a:r>
              <a:rPr lang="zh-CN" altLang="zh-CN" dirty="0">
                <a:ea typeface="黑体" panose="02010609060101010101" pitchFamily="49" charset="-122"/>
              </a:rPr>
              <a:t>【</a:t>
            </a:r>
            <a:r>
              <a:rPr lang="zh-CN" altLang="zh-CN" b="1" dirty="0">
                <a:ea typeface="黑体" panose="02010609060101010101" pitchFamily="49" charset="-122"/>
              </a:rPr>
              <a:t>护理评估</a:t>
            </a:r>
            <a:r>
              <a:rPr lang="zh-CN" altLang="zh-CN" dirty="0">
                <a:ea typeface="黑体" panose="02010609060101010101" pitchFamily="49" charset="-122"/>
              </a:rPr>
              <a:t>】</a:t>
            </a:r>
            <a:endParaRPr lang="zh-CN" altLang="zh-CN" dirty="0">
              <a:ea typeface="黑体" panose="02010609060101010101" pitchFamily="49" charset="-122"/>
            </a:endParaRPr>
          </a:p>
          <a:p>
            <a:pPr marL="0" indent="0">
              <a:spcBef>
                <a:spcPts val="1200"/>
              </a:spcBef>
              <a:buNone/>
            </a:pPr>
            <a:r>
              <a:rPr lang="zh-CN" altLang="zh-CN" b="1" dirty="0">
                <a:ea typeface="黑体" panose="02010609060101010101" pitchFamily="49" charset="-122"/>
              </a:rPr>
              <a:t>（</a:t>
            </a:r>
            <a:r>
              <a:rPr lang="zh-CN" altLang="en-US" b="1" dirty="0">
                <a:ea typeface="黑体" panose="02010609060101010101" pitchFamily="49" charset="-122"/>
              </a:rPr>
              <a:t>三</a:t>
            </a:r>
            <a:r>
              <a:rPr lang="zh-CN" altLang="zh-CN" b="1" dirty="0">
                <a:ea typeface="黑体" panose="02010609060101010101" pitchFamily="49" charset="-122"/>
              </a:rPr>
              <a:t>）</a:t>
            </a:r>
            <a:r>
              <a:rPr lang="zh-CN" altLang="en-US" b="1" dirty="0">
                <a:ea typeface="黑体" panose="02010609060101010101" pitchFamily="49" charset="-122"/>
              </a:rPr>
              <a:t>辅助检查</a:t>
            </a:r>
            <a:endParaRPr lang="en-US" altLang="zh-CN" b="1" dirty="0">
              <a:ea typeface="黑体" panose="02010609060101010101" pitchFamily="49" charset="-122"/>
            </a:endParaRPr>
          </a:p>
          <a:p>
            <a:pPr marL="0" indent="0">
              <a:spcBef>
                <a:spcPts val="1200"/>
              </a:spcBef>
              <a:buNone/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．脑脊液检查  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spcBef>
                <a:spcPts val="1200"/>
              </a:spcBef>
              <a:buNone/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</a:t>
            </a:r>
            <a:r>
              <a:rPr lang="en-US" altLang="zh-CN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CT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最常用、最有价值的检查方法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，能清楚显示脑挫裂伤、颅内血肿的部位、范围和程度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标题 1"/>
          <p:cNvSpPr txBox="1"/>
          <p:nvPr/>
        </p:nvSpPr>
        <p:spPr bwMode="auto">
          <a:xfrm>
            <a:off x="323850" y="765175"/>
            <a:ext cx="84582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+mj-ea"/>
                <a:cs typeface="+mj-cs"/>
              </a:rPr>
              <a:t>三、脑损伤病人的护理</a:t>
            </a:r>
            <a:endParaRPr kumimoji="0" lang="zh-CN" altLang="en-US" sz="36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+mj-ea"/>
              <a:cs typeface="+mj-cs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6082" name="内容占位符 2"/>
          <p:cNvSpPr>
            <a:spLocks noGrp="1"/>
          </p:cNvSpPr>
          <p:nvPr>
            <p:ph/>
          </p:nvPr>
        </p:nvSpPr>
        <p:spPr>
          <a:xfrm>
            <a:off x="323850" y="1855788"/>
            <a:ext cx="8569325" cy="452596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0" indent="0">
              <a:spcBef>
                <a:spcPts val="1200"/>
              </a:spcBef>
              <a:buNone/>
            </a:pPr>
            <a:r>
              <a:rPr lang="zh-CN" altLang="zh-CN" dirty="0">
                <a:ea typeface="黑体" panose="02010609060101010101" pitchFamily="49" charset="-122"/>
              </a:rPr>
              <a:t>【</a:t>
            </a:r>
            <a:r>
              <a:rPr lang="zh-CN" altLang="zh-CN" b="1" dirty="0">
                <a:ea typeface="黑体" panose="02010609060101010101" pitchFamily="49" charset="-122"/>
              </a:rPr>
              <a:t>护理评估</a:t>
            </a:r>
            <a:r>
              <a:rPr lang="zh-CN" altLang="zh-CN" dirty="0">
                <a:ea typeface="黑体" panose="02010609060101010101" pitchFamily="49" charset="-122"/>
              </a:rPr>
              <a:t>】</a:t>
            </a:r>
            <a:endParaRPr lang="zh-CN" altLang="zh-CN" dirty="0">
              <a:ea typeface="黑体" panose="02010609060101010101" pitchFamily="49" charset="-122"/>
            </a:endParaRPr>
          </a:p>
          <a:p>
            <a:pPr marL="0" indent="0">
              <a:spcBef>
                <a:spcPts val="1200"/>
              </a:spcBef>
              <a:buNone/>
            </a:pPr>
            <a:r>
              <a:rPr lang="zh-CN" altLang="zh-CN" b="1" dirty="0">
                <a:ea typeface="黑体" panose="02010609060101010101" pitchFamily="49" charset="-122"/>
              </a:rPr>
              <a:t>（</a:t>
            </a:r>
            <a:r>
              <a:rPr lang="zh-CN" altLang="en-US" b="1" dirty="0">
                <a:ea typeface="黑体" panose="02010609060101010101" pitchFamily="49" charset="-122"/>
              </a:rPr>
              <a:t>四</a:t>
            </a:r>
            <a:r>
              <a:rPr lang="zh-CN" altLang="zh-CN" b="1" dirty="0">
                <a:ea typeface="黑体" panose="02010609060101010101" pitchFamily="49" charset="-122"/>
              </a:rPr>
              <a:t>）</a:t>
            </a:r>
            <a:r>
              <a:rPr lang="zh-CN" altLang="en-US" b="1" dirty="0">
                <a:ea typeface="黑体" panose="02010609060101010101" pitchFamily="49" charset="-122"/>
              </a:rPr>
              <a:t>处理原则</a:t>
            </a:r>
            <a:endParaRPr lang="en-US" altLang="zh-CN" b="1" dirty="0">
              <a:ea typeface="黑体" panose="02010609060101010101" pitchFamily="49" charset="-122"/>
            </a:endParaRPr>
          </a:p>
          <a:p>
            <a:pPr marL="0" indent="0">
              <a:spcBef>
                <a:spcPts val="1200"/>
              </a:spcBef>
              <a:buNone/>
            </a:pPr>
            <a:r>
              <a:rPr lang="en-US" altLang="zh-CN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．脑震荡  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无需特殊处理，卧床休息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～２周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spcBef>
                <a:spcPts val="1200"/>
              </a:spcBef>
              <a:buNone/>
            </a:pPr>
            <a:r>
              <a:rPr lang="en-US" altLang="zh-CN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．脑挫裂伤  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主要防治脑水肿，促进脑功能恢复，防止感染，采取支持疗法和对症处理等非手术治疗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spcBef>
                <a:spcPts val="1200"/>
              </a:spcBef>
              <a:buNone/>
            </a:pPr>
            <a:r>
              <a:rPr lang="en-US" altLang="zh-CN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．颅内血肿  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一旦确诊，通常应</a:t>
            </a:r>
            <a:r>
              <a: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立即手术清除血肿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标题 1"/>
          <p:cNvSpPr txBox="1"/>
          <p:nvPr/>
        </p:nvSpPr>
        <p:spPr bwMode="auto">
          <a:xfrm>
            <a:off x="323850" y="765175"/>
            <a:ext cx="84582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+mj-ea"/>
                <a:cs typeface="+mj-cs"/>
              </a:rPr>
              <a:t>三、脑损伤病人的护理</a:t>
            </a:r>
            <a:endParaRPr kumimoji="0" lang="zh-CN" altLang="en-US" sz="36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+mj-ea"/>
              <a:cs typeface="+mj-cs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6" name="内容占位符 2"/>
          <p:cNvSpPr>
            <a:spLocks noGrp="1"/>
          </p:cNvSpPr>
          <p:nvPr>
            <p:ph/>
          </p:nvPr>
        </p:nvSpPr>
        <p:spPr>
          <a:xfrm>
            <a:off x="323850" y="1773238"/>
            <a:ext cx="8569325" cy="452596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0" indent="0">
              <a:spcBef>
                <a:spcPct val="0"/>
              </a:spcBef>
              <a:buNone/>
            </a:pPr>
            <a:r>
              <a:rPr lang="en-US" altLang="zh-CN" b="1" dirty="0">
                <a:ea typeface="黑体" panose="02010609060101010101" pitchFamily="49" charset="-122"/>
              </a:rPr>
              <a:t>【</a:t>
            </a:r>
            <a:r>
              <a:rPr lang="zh-CN" altLang="en-US" b="1" dirty="0">
                <a:ea typeface="黑体" panose="02010609060101010101" pitchFamily="49" charset="-122"/>
              </a:rPr>
              <a:t>常见护理诊断</a:t>
            </a:r>
            <a:r>
              <a:rPr lang="en-US" altLang="zh-CN" b="1" dirty="0">
                <a:ea typeface="黑体" panose="02010609060101010101" pitchFamily="49" charset="-122"/>
              </a:rPr>
              <a:t>/</a:t>
            </a:r>
            <a:r>
              <a:rPr lang="zh-CN" altLang="en-US" b="1" dirty="0">
                <a:ea typeface="黑体" panose="02010609060101010101" pitchFamily="49" charset="-122"/>
              </a:rPr>
              <a:t>问题</a:t>
            </a:r>
            <a:r>
              <a:rPr lang="en-US" altLang="zh-CN" b="1" dirty="0">
                <a:ea typeface="黑体" panose="02010609060101010101" pitchFamily="49" charset="-122"/>
              </a:rPr>
              <a:t>】</a:t>
            </a:r>
            <a:endParaRPr lang="en-US" altLang="zh-CN" b="1" dirty="0">
              <a:ea typeface="黑体" panose="02010609060101010101" pitchFamily="49" charset="-122"/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．清理呼吸道无效  与脑损伤后意识不清有关。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．营养失调：低于机体需要量  与意识障碍、脑损伤后进食障碍及高代谢状态有关。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．急性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慢性意识障碍  与颅内压增高、脑损伤等因素有关。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．有失用综合征的危险  与长期卧床、肢体不能活动有关。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spcBef>
                <a:spcPct val="0"/>
              </a:spcBef>
              <a:buNone/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．潜在并发症：颅内压增高、脑疝、感染、出血、压疮、癫痫等。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标题 1"/>
          <p:cNvSpPr txBox="1"/>
          <p:nvPr/>
        </p:nvSpPr>
        <p:spPr bwMode="auto">
          <a:xfrm>
            <a:off x="323850" y="765175"/>
            <a:ext cx="84582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+mj-ea"/>
                <a:cs typeface="+mj-cs"/>
              </a:rPr>
              <a:t>三、脑损伤病人的护理</a:t>
            </a:r>
            <a:endParaRPr kumimoji="0" lang="zh-CN" altLang="en-US" sz="36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+mj-ea"/>
              <a:cs typeface="+mj-cs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130" name="内容占位符 2"/>
          <p:cNvSpPr>
            <a:spLocks noGrp="1"/>
          </p:cNvSpPr>
          <p:nvPr>
            <p:ph/>
          </p:nvPr>
        </p:nvSpPr>
        <p:spPr>
          <a:xfrm>
            <a:off x="755650" y="1773238"/>
            <a:ext cx="7561263" cy="452596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0" indent="0">
              <a:spcBef>
                <a:spcPts val="600"/>
              </a:spcBef>
              <a:buNone/>
            </a:pPr>
            <a:r>
              <a:rPr lang="zh-CN" altLang="zh-CN" dirty="0">
                <a:ea typeface="黑体" panose="02010609060101010101" pitchFamily="49" charset="-122"/>
              </a:rPr>
              <a:t>【</a:t>
            </a:r>
            <a:r>
              <a:rPr lang="zh-CN" altLang="zh-CN" b="1" dirty="0">
                <a:ea typeface="黑体" panose="02010609060101010101" pitchFamily="49" charset="-122"/>
              </a:rPr>
              <a:t>护理</a:t>
            </a:r>
            <a:r>
              <a:rPr lang="zh-CN" altLang="en-US" b="1" dirty="0">
                <a:ea typeface="黑体" panose="02010609060101010101" pitchFamily="49" charset="-122"/>
              </a:rPr>
              <a:t>措施</a:t>
            </a:r>
            <a:r>
              <a:rPr lang="zh-CN" altLang="zh-CN" dirty="0">
                <a:ea typeface="黑体" panose="02010609060101010101" pitchFamily="49" charset="-122"/>
              </a:rPr>
              <a:t>】</a:t>
            </a:r>
            <a:endParaRPr lang="zh-CN" altLang="zh-CN" dirty="0">
              <a:ea typeface="黑体" panose="02010609060101010101" pitchFamily="49" charset="-122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．现场急救  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2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．保持呼吸道通畅 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3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．营养支持  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4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．意识障碍的护理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5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．严密观察病情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6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．其他并发症的观察与处理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7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．手术前后护理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8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 ．健康指导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标题 1"/>
          <p:cNvSpPr txBox="1"/>
          <p:nvPr/>
        </p:nvSpPr>
        <p:spPr bwMode="auto">
          <a:xfrm>
            <a:off x="323850" y="765175"/>
            <a:ext cx="84582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+mj-ea"/>
                <a:cs typeface="+mj-cs"/>
              </a:rPr>
              <a:t>三、脑损伤病人的护理</a:t>
            </a:r>
            <a:endParaRPr kumimoji="0" lang="zh-CN" altLang="en-US" sz="36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+mj-ea"/>
              <a:cs typeface="+mj-cs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91" name="内容占位符 2"/>
          <p:cNvSpPr>
            <a:spLocks noGrp="1"/>
          </p:cNvSpPr>
          <p:nvPr>
            <p:ph idx="4294967295"/>
          </p:nvPr>
        </p:nvSpPr>
        <p:spPr bwMode="auto">
          <a:xfrm>
            <a:off x="323850" y="1773238"/>
            <a:ext cx="8458200" cy="4525963"/>
          </a:xfrm>
          <a:prstGeom prst="rect">
            <a:avLst/>
          </a:prstGeom>
          <a:ln>
            <a:noFill/>
            <a:miter lim="800000"/>
          </a:ln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【</a:t>
            </a:r>
            <a:r>
              <a:rPr kumimoji="0" lang="zh-CN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护理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措施</a:t>
            </a:r>
            <a:r>
              <a:rPr kumimoji="0" lang="zh-CN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】</a:t>
            </a:r>
            <a:endParaRPr kumimoji="0" lang="zh-CN" altLang="zh-CN" sz="2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5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．严密观察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病情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（１）意识  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意识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障碍的程度目前通用</a:t>
            </a: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Glasgow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昏迷评分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法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伤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后立即昏迷是原发性脑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损伤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伤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后清醒转为昏迷或意识障碍不断加重，是颅内压增高甚至形成脑疝的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表现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躁动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不安病人突然昏睡应怀疑病情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加重</a:t>
            </a:r>
            <a:endParaRPr kumimoji="0" lang="zh-CN" altLang="en-US" sz="2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" name="标题 1"/>
          <p:cNvSpPr txBox="1"/>
          <p:nvPr/>
        </p:nvSpPr>
        <p:spPr bwMode="auto">
          <a:xfrm>
            <a:off x="323850" y="765175"/>
            <a:ext cx="84582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+mj-ea"/>
                <a:cs typeface="+mj-cs"/>
              </a:rPr>
              <a:t>三、脑损伤病人的护理</a:t>
            </a:r>
            <a:endParaRPr kumimoji="0" lang="zh-CN" altLang="en-US" sz="36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+mj-ea"/>
              <a:cs typeface="+mj-cs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91" name="内容占位符 2"/>
          <p:cNvSpPr>
            <a:spLocks noGrp="1"/>
          </p:cNvSpPr>
          <p:nvPr>
            <p:ph idx="4294967295"/>
          </p:nvPr>
        </p:nvSpPr>
        <p:spPr bwMode="auto">
          <a:xfrm>
            <a:off x="323850" y="1773238"/>
            <a:ext cx="8458200" cy="4679950"/>
          </a:xfrm>
          <a:prstGeom prst="rect">
            <a:avLst/>
          </a:prstGeom>
          <a:ln>
            <a:noFill/>
            <a:miter lim="800000"/>
          </a:ln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【</a:t>
            </a:r>
            <a:r>
              <a:rPr kumimoji="0" lang="zh-CN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护理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措施</a:t>
            </a:r>
            <a:r>
              <a:rPr kumimoji="0" lang="zh-CN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】</a:t>
            </a:r>
            <a:endParaRPr kumimoji="0" lang="zh-CN" altLang="zh-CN" sz="2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5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．严密观察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病情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（２）瞳孔变化  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伤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后立即出现一侧瞳孔散大，是原发性动眼神经损伤所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致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双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侧瞳孔时大时小，变化不定，对光反应消失，伴眼球运动障碍，多是脑干损伤的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表现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伤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后瞳孔正常，以后一侧瞳孔先缩小继之进行性散大，并且对光反应减弱或消失，是小脑幕切迹疝的眼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征</a:t>
            </a:r>
            <a:endParaRPr kumimoji="0" lang="zh-CN" altLang="en-US" sz="2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" name="标题 1"/>
          <p:cNvSpPr txBox="1"/>
          <p:nvPr/>
        </p:nvSpPr>
        <p:spPr bwMode="auto">
          <a:xfrm>
            <a:off x="323850" y="765175"/>
            <a:ext cx="84582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+mj-ea"/>
                <a:cs typeface="+mj-cs"/>
              </a:rPr>
              <a:t>三、脑损伤病人的护理</a:t>
            </a:r>
            <a:endParaRPr kumimoji="0" lang="zh-CN" altLang="en-US" sz="36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+mj-ea"/>
              <a:cs typeface="+mj-cs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91" name="内容占位符 2"/>
          <p:cNvSpPr>
            <a:spLocks noGrp="1"/>
          </p:cNvSpPr>
          <p:nvPr>
            <p:ph idx="4294967295"/>
          </p:nvPr>
        </p:nvSpPr>
        <p:spPr bwMode="auto">
          <a:xfrm>
            <a:off x="323850" y="1773238"/>
            <a:ext cx="8458200" cy="4525963"/>
          </a:xfrm>
          <a:prstGeom prst="rect">
            <a:avLst/>
          </a:prstGeom>
          <a:ln>
            <a:noFill/>
            <a:miter lim="800000"/>
          </a:ln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【</a:t>
            </a:r>
            <a:r>
              <a:rPr kumimoji="0" lang="zh-CN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护理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措施</a:t>
            </a:r>
            <a:r>
              <a:rPr kumimoji="0" lang="zh-CN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】</a:t>
            </a:r>
            <a:endParaRPr kumimoji="0" lang="zh-CN" altLang="zh-CN" sz="2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5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．严密观察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病情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（２）瞳孔变化  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双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侧瞳孔散大，对光反应消失、眼球固定伴深昏迷或去大脑强直，多为临终前的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表现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双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侧瞳孔大小形状多变、对光反应消失，伴眼球分离或异位，多为中脑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损伤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应用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阿托品、麻黄碱等药物可使瞳孔散大，吗啡、氯丙嗪可使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瞳孔缩小</a:t>
            </a:r>
            <a:endParaRPr kumimoji="0" lang="zh-CN" altLang="en-US" sz="2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" name="标题 1"/>
          <p:cNvSpPr txBox="1"/>
          <p:nvPr/>
        </p:nvSpPr>
        <p:spPr bwMode="auto">
          <a:xfrm>
            <a:off x="323850" y="765175"/>
            <a:ext cx="84582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+mj-ea"/>
                <a:cs typeface="+mj-cs"/>
              </a:rPr>
              <a:t>三、脑损伤病人的护理</a:t>
            </a:r>
            <a:endParaRPr kumimoji="0" lang="zh-CN" altLang="en-US" sz="36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+mj-ea"/>
              <a:cs typeface="+mj-cs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91" name="内容占位符 2"/>
          <p:cNvSpPr>
            <a:spLocks noGrp="1"/>
          </p:cNvSpPr>
          <p:nvPr>
            <p:ph idx="4294967295"/>
          </p:nvPr>
        </p:nvSpPr>
        <p:spPr bwMode="auto">
          <a:xfrm>
            <a:off x="179388" y="1782763"/>
            <a:ext cx="8820150" cy="4525963"/>
          </a:xfrm>
          <a:prstGeom prst="rect">
            <a:avLst/>
          </a:prstGeom>
          <a:ln>
            <a:noFill/>
            <a:miter lim="800000"/>
          </a:ln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【</a:t>
            </a:r>
            <a:r>
              <a:rPr kumimoji="0" lang="zh-CN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护理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措施</a:t>
            </a:r>
            <a:r>
              <a:rPr kumimoji="0" lang="zh-CN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】</a:t>
            </a:r>
            <a:endParaRPr kumimoji="0" lang="zh-CN" altLang="zh-CN" sz="2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5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．严密观察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病情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（３）生命体征  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监测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时，应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先测呼吸，再测脉搏，最后测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血压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伤后早期，由于组织创伤反应，可出现中等程度发热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若损伤累及间脑或脑干，可导致体温调节紊乱，出现体温不升或中枢性高热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注意呼吸节律和深度、脉搏快慢和强弱以及血压和脉压变化，警惕颅内血肿或脑疝发生</a:t>
            </a:r>
            <a:endParaRPr kumimoji="0" lang="zh-CN" altLang="en-US" sz="2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" name="标题 1"/>
          <p:cNvSpPr txBox="1"/>
          <p:nvPr/>
        </p:nvSpPr>
        <p:spPr bwMode="auto">
          <a:xfrm>
            <a:off x="323850" y="765175"/>
            <a:ext cx="84582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+mj-ea"/>
                <a:cs typeface="+mj-cs"/>
              </a:rPr>
              <a:t>三、脑损伤病人的护理</a:t>
            </a:r>
            <a:endParaRPr kumimoji="0" lang="zh-CN" altLang="en-US" sz="36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+mj-ea"/>
              <a:cs typeface="+mj-cs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3250" name="内容占位符 2"/>
          <p:cNvSpPr>
            <a:spLocks noGrp="1"/>
          </p:cNvSpPr>
          <p:nvPr>
            <p:ph/>
          </p:nvPr>
        </p:nvSpPr>
        <p:spPr>
          <a:xfrm>
            <a:off x="217488" y="1782763"/>
            <a:ext cx="8602662" cy="452596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0" indent="0">
              <a:spcBef>
                <a:spcPts val="600"/>
              </a:spcBef>
              <a:buNone/>
            </a:pPr>
            <a:r>
              <a:rPr lang="zh-CN" altLang="zh-CN" dirty="0">
                <a:ea typeface="黑体" panose="02010609060101010101" pitchFamily="49" charset="-122"/>
              </a:rPr>
              <a:t>【</a:t>
            </a:r>
            <a:r>
              <a:rPr lang="zh-CN" altLang="zh-CN" b="1" dirty="0">
                <a:ea typeface="黑体" panose="02010609060101010101" pitchFamily="49" charset="-122"/>
              </a:rPr>
              <a:t>护理</a:t>
            </a:r>
            <a:r>
              <a:rPr lang="zh-CN" altLang="en-US" b="1" dirty="0">
                <a:ea typeface="黑体" panose="02010609060101010101" pitchFamily="49" charset="-122"/>
              </a:rPr>
              <a:t>措施</a:t>
            </a:r>
            <a:r>
              <a:rPr lang="zh-CN" altLang="zh-CN" dirty="0">
                <a:ea typeface="黑体" panose="02010609060101010101" pitchFamily="49" charset="-122"/>
              </a:rPr>
              <a:t>】</a:t>
            </a:r>
            <a:endParaRPr lang="zh-CN" altLang="zh-CN" dirty="0">
              <a:ea typeface="黑体" panose="02010609060101010101" pitchFamily="49" charset="-122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6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．其他并发症的观察与处理  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①避免引起躁动的因素，</a:t>
            </a:r>
            <a:r>
              <a:rPr lang="zh-CN" altLang="en-US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不可强行约束，加床档保护并让其戴手套，防止坠床和抓伤</a:t>
            </a:r>
            <a:endParaRPr lang="en-US" altLang="zh-CN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②外伤性癫痫，可给予苯妥英钠预防发作，发作时给予地西泮控制抽搐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③蛛网膜下隙出血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④消化道出血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标题 1"/>
          <p:cNvSpPr txBox="1"/>
          <p:nvPr/>
        </p:nvSpPr>
        <p:spPr bwMode="auto">
          <a:xfrm>
            <a:off x="323850" y="765175"/>
            <a:ext cx="84582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+mj-ea"/>
                <a:cs typeface="+mj-cs"/>
              </a:rPr>
              <a:t>三、脑损伤病人的护理</a:t>
            </a:r>
            <a:endParaRPr kumimoji="0" lang="zh-CN" altLang="en-US" sz="36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+mj-ea"/>
              <a:cs typeface="+mj-cs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3491" name="内容占位符 2"/>
          <p:cNvSpPr>
            <a:spLocks noGrp="1"/>
          </p:cNvSpPr>
          <p:nvPr>
            <p:ph idx="4294967295"/>
          </p:nvPr>
        </p:nvSpPr>
        <p:spPr bwMode="auto">
          <a:xfrm>
            <a:off x="290513" y="1855788"/>
            <a:ext cx="8602663" cy="4452938"/>
          </a:xfrm>
          <a:prstGeom prst="rect">
            <a:avLst/>
          </a:prstGeom>
          <a:ln>
            <a:noFill/>
            <a:miter lim="800000"/>
          </a:ln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【</a:t>
            </a:r>
            <a:r>
              <a:rPr kumimoji="0" lang="zh-CN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护理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措施</a:t>
            </a:r>
            <a:r>
              <a:rPr kumimoji="0" lang="zh-CN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】</a:t>
            </a:r>
            <a:endParaRPr kumimoji="0" lang="zh-CN" altLang="zh-CN" sz="2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None/>
              <a:defRPr/>
            </a:pP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7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．手术前后护理  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小脑幕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上开颅手术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后：取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健侧或仰卧位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，避免切口受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压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小脑幕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下开颅手术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后：应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取侧卧或侧俯卧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位</a:t>
            </a:r>
            <a:endParaRPr kumimoji="0" lang="en-US" altLang="zh-CN" sz="2800" b="0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anose="05000000000000000000" pitchFamily="2" charset="2"/>
              <a:buChar char="v"/>
              <a:defRPr/>
            </a:pP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引流管护理，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如脑室引流、创腔引流、硬脑膜下引流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等</a:t>
            </a:r>
            <a:endParaRPr kumimoji="0" lang="zh-CN" altLang="en-US" sz="2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5" name="标题 1"/>
          <p:cNvSpPr txBox="1"/>
          <p:nvPr/>
        </p:nvSpPr>
        <p:spPr bwMode="auto">
          <a:xfrm>
            <a:off x="323850" y="765175"/>
            <a:ext cx="84582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+mj-ea"/>
                <a:cs typeface="+mj-cs"/>
              </a:rPr>
              <a:t>三、脑损伤病人的护理</a:t>
            </a:r>
            <a:endParaRPr kumimoji="0" lang="zh-CN" altLang="en-US" sz="36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+mj-ea"/>
              <a:cs typeface="+mj-cs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298" name="内容占位符 2"/>
          <p:cNvSpPr>
            <a:spLocks noGrp="1"/>
          </p:cNvSpPr>
          <p:nvPr>
            <p:ph/>
          </p:nvPr>
        </p:nvSpPr>
        <p:spPr>
          <a:xfrm>
            <a:off x="290513" y="1927225"/>
            <a:ext cx="8602662" cy="39497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0" indent="0">
              <a:spcBef>
                <a:spcPts val="600"/>
              </a:spcBef>
              <a:buNone/>
            </a:pPr>
            <a:r>
              <a:rPr lang="zh-CN" altLang="zh-CN" dirty="0">
                <a:ea typeface="黑体" panose="02010609060101010101" pitchFamily="49" charset="-122"/>
              </a:rPr>
              <a:t>【</a:t>
            </a:r>
            <a:r>
              <a:rPr lang="zh-CN" altLang="zh-CN" b="1" dirty="0">
                <a:ea typeface="黑体" panose="02010609060101010101" pitchFamily="49" charset="-122"/>
              </a:rPr>
              <a:t>护理</a:t>
            </a:r>
            <a:r>
              <a:rPr lang="zh-CN" altLang="en-US" b="1" dirty="0">
                <a:ea typeface="黑体" panose="02010609060101010101" pitchFamily="49" charset="-122"/>
              </a:rPr>
              <a:t>措施</a:t>
            </a:r>
            <a:r>
              <a:rPr lang="zh-CN" altLang="zh-CN" dirty="0">
                <a:ea typeface="黑体" panose="02010609060101010101" pitchFamily="49" charset="-122"/>
              </a:rPr>
              <a:t>】</a:t>
            </a:r>
            <a:endParaRPr lang="zh-CN" altLang="zh-CN" dirty="0">
              <a:ea typeface="黑体" panose="02010609060101010101" pitchFamily="49" charset="-122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8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．健康指导   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）康复指导  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）心理指导  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）生活指导  若有颅骨缺损，可在伤后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个月左右做颅骨成形术。外伤性癫痫病人应定期服用抗癫痫药物，不能单独外出、游泳、登高等，以防意外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标题 1"/>
          <p:cNvSpPr txBox="1"/>
          <p:nvPr/>
        </p:nvSpPr>
        <p:spPr bwMode="auto">
          <a:xfrm>
            <a:off x="323850" y="765175"/>
            <a:ext cx="84582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+mj-ea"/>
                <a:cs typeface="+mj-cs"/>
              </a:rPr>
              <a:t>三、脑损伤病人的护理</a:t>
            </a:r>
            <a:endParaRPr kumimoji="0" lang="zh-CN" altLang="en-US" sz="36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+mj-ea"/>
              <a:cs typeface="+mj-cs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6322" name="组合 23"/>
          <p:cNvGrpSpPr/>
          <p:nvPr/>
        </p:nvGrpSpPr>
        <p:grpSpPr>
          <a:xfrm>
            <a:off x="627063" y="1700213"/>
            <a:ext cx="7905750" cy="4537075"/>
            <a:chOff x="0" y="404593"/>
            <a:chExt cx="6284367" cy="3474741"/>
          </a:xfrm>
        </p:grpSpPr>
        <p:grpSp>
          <p:nvGrpSpPr>
            <p:cNvPr id="56324" name="组合 24"/>
            <p:cNvGrpSpPr/>
            <p:nvPr/>
          </p:nvGrpSpPr>
          <p:grpSpPr>
            <a:xfrm>
              <a:off x="962304" y="1947817"/>
              <a:ext cx="5322063" cy="1920876"/>
              <a:chOff x="-47512" y="-310353"/>
              <a:chExt cx="5322063" cy="1920876"/>
            </a:xfrm>
          </p:grpSpPr>
          <p:sp>
            <p:nvSpPr>
              <p:cNvPr id="56347" name="圆角矩形 49"/>
              <p:cNvSpPr/>
              <p:nvPr/>
            </p:nvSpPr>
            <p:spPr>
              <a:xfrm>
                <a:off x="-47512" y="-310352"/>
                <a:ext cx="1040821" cy="1920875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 w="9525" cap="flat" cmpd="sng">
                <a:solidFill>
                  <a:srgbClr val="0070C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 algn="ctr" eaLnBrk="1" hangingPunct="1">
                  <a:buFont typeface="Arial" panose="020B0604020202020204" pitchFamily="34" charset="0"/>
                  <a:buNone/>
                </a:pPr>
                <a:r>
                  <a:rPr lang="zh-CN" altLang="en-US" sz="1200" b="1" dirty="0">
                    <a:solidFill>
                      <a:srgbClr val="0070C0"/>
                    </a:solidFill>
                    <a:latin typeface="宋体" panose="02010600030101010101" pitchFamily="2" charset="-122"/>
                    <a:ea typeface="微软雅黑" panose="020B0503020204020204" pitchFamily="34" charset="-122"/>
                  </a:rPr>
                  <a:t>身体状况</a:t>
                </a:r>
                <a:endParaRPr lang="zh-CN" altLang="en-US" sz="1200" b="1" dirty="0">
                  <a:solidFill>
                    <a:srgbClr val="163794"/>
                  </a:solidFill>
                  <a:latin typeface="宋体" panose="02010600030101010101" pitchFamily="2" charset="-122"/>
                  <a:ea typeface="微软雅黑" panose="020B0503020204020204" pitchFamily="34" charset="-122"/>
                </a:endParaRPr>
              </a:p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1.</a:t>
                </a:r>
                <a:r>
                  <a:rPr lang="zh-CN" altLang="en-US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头皮血肿：  局限，张力高，压痛明显</a:t>
                </a:r>
                <a:endParaRPr lang="zh-CN" altLang="en-US" sz="12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2.</a:t>
                </a:r>
                <a:r>
                  <a:rPr lang="zh-CN" altLang="en-US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头皮裂伤：  出血多，可引起失血性休克</a:t>
                </a:r>
                <a:endParaRPr lang="en-US" altLang="zh-CN" sz="12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3.</a:t>
                </a:r>
                <a:r>
                  <a:rPr lang="zh-CN" altLang="en-US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头皮撕脱伤：疼痛性或失血性休克</a:t>
                </a:r>
                <a:r>
                  <a:rPr lang="zh-CN" altLang="en-US" sz="1400" b="1" dirty="0">
                    <a:solidFill>
                      <a:srgbClr val="0070C0"/>
                    </a:solidFill>
                    <a:latin typeface="宋体" panose="02010600030101010101" pitchFamily="2" charset="-122"/>
                    <a:ea typeface="微软雅黑" panose="020B0503020204020204" pitchFamily="34" charset="-122"/>
                  </a:rPr>
                  <a:t>　</a:t>
                </a:r>
                <a:endParaRPr lang="zh-CN" altLang="en-US" sz="1400" b="1" dirty="0">
                  <a:solidFill>
                    <a:srgbClr val="163794"/>
                  </a:solidFill>
                  <a:latin typeface="宋体" panose="02010600030101010101" pitchFamily="2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6348" name="圆角矩形 50"/>
              <p:cNvSpPr/>
              <p:nvPr/>
            </p:nvSpPr>
            <p:spPr>
              <a:xfrm>
                <a:off x="4484795" y="-310353"/>
                <a:ext cx="789756" cy="1907870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 w="9525" cap="flat" cmpd="sng">
                <a:solidFill>
                  <a:srgbClr val="0070C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 algn="ctr" eaLnBrk="1" hangingPunct="1">
                  <a:buFont typeface="Arial" panose="020B0604020202020204" pitchFamily="34" charset="0"/>
                  <a:buNone/>
                </a:pPr>
                <a:r>
                  <a:rPr lang="zh-CN" altLang="en-US" sz="1200" b="1" dirty="0">
                    <a:solidFill>
                      <a:srgbClr val="0070C0"/>
                    </a:solidFill>
                    <a:latin typeface="宋体" panose="02010600030101010101" pitchFamily="2" charset="-122"/>
                    <a:ea typeface="微软雅黑" panose="020B0503020204020204" pitchFamily="34" charset="-122"/>
                  </a:rPr>
                  <a:t>健康教育</a:t>
                </a:r>
                <a:endParaRPr lang="zh-CN" altLang="en-US" sz="1200" b="1" dirty="0">
                  <a:solidFill>
                    <a:srgbClr val="163794"/>
                  </a:solidFill>
                  <a:latin typeface="宋体" panose="02010600030101010101" pitchFamily="2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56325" name="直接箭头连接符 25"/>
            <p:cNvCxnSpPr>
              <a:endCxn id="56348" idx="0"/>
            </p:cNvCxnSpPr>
            <p:nvPr/>
          </p:nvCxnSpPr>
          <p:spPr>
            <a:xfrm>
              <a:off x="5889492" y="1667318"/>
              <a:ext cx="0" cy="280499"/>
            </a:xfrm>
            <a:prstGeom prst="straightConnector1">
              <a:avLst/>
            </a:prstGeom>
            <a:ln w="9525" cap="flat" cmpd="sng">
              <a:solidFill>
                <a:srgbClr val="0070C0"/>
              </a:solidFill>
              <a:prstDash val="solid"/>
              <a:headEnd type="none" w="med" len="med"/>
              <a:tailEnd type="triangle" w="med" len="med"/>
            </a:ln>
          </p:spPr>
        </p:cxnSp>
        <p:grpSp>
          <p:nvGrpSpPr>
            <p:cNvPr id="56326" name="组合 26"/>
            <p:cNvGrpSpPr/>
            <p:nvPr/>
          </p:nvGrpSpPr>
          <p:grpSpPr>
            <a:xfrm>
              <a:off x="0" y="404593"/>
              <a:ext cx="5889492" cy="3474741"/>
              <a:chOff x="0" y="404593"/>
              <a:chExt cx="5889492" cy="3474741"/>
            </a:xfrm>
          </p:grpSpPr>
          <p:cxnSp>
            <p:nvCxnSpPr>
              <p:cNvPr id="56327" name="直接箭头连接符 52"/>
              <p:cNvCxnSpPr/>
              <p:nvPr/>
            </p:nvCxnSpPr>
            <p:spPr>
              <a:xfrm>
                <a:off x="1808052" y="1385563"/>
                <a:ext cx="0" cy="268572"/>
              </a:xfrm>
              <a:prstGeom prst="straightConnector1">
                <a:avLst/>
              </a:prstGeom>
              <a:ln w="9525" cap="flat" cmpd="sng">
                <a:solidFill>
                  <a:srgbClr val="0070C0"/>
                </a:solidFill>
                <a:prstDash val="solid"/>
                <a:headEnd type="none" w="med" len="med"/>
                <a:tailEnd type="none" w="med" len="med"/>
              </a:ln>
            </p:spPr>
          </p:cxnSp>
          <p:cxnSp>
            <p:nvCxnSpPr>
              <p:cNvPr id="56328" name="直接箭头连接符 27"/>
              <p:cNvCxnSpPr/>
              <p:nvPr/>
            </p:nvCxnSpPr>
            <p:spPr>
              <a:xfrm>
                <a:off x="4702211" y="1342334"/>
                <a:ext cx="0" cy="313070"/>
              </a:xfrm>
              <a:prstGeom prst="straightConnector1">
                <a:avLst/>
              </a:prstGeom>
              <a:ln w="9525" cap="flat" cmpd="sng">
                <a:solidFill>
                  <a:srgbClr val="0070C0"/>
                </a:solidFill>
                <a:prstDash val="solid"/>
                <a:headEnd type="none" w="med" len="med"/>
                <a:tailEnd type="none" w="med" len="med"/>
              </a:ln>
            </p:spPr>
          </p:cxnSp>
          <p:grpSp>
            <p:nvGrpSpPr>
              <p:cNvPr id="56329" name="组合 28"/>
              <p:cNvGrpSpPr/>
              <p:nvPr/>
            </p:nvGrpSpPr>
            <p:grpSpPr>
              <a:xfrm>
                <a:off x="0" y="404593"/>
                <a:ext cx="5889492" cy="3474741"/>
                <a:chOff x="0" y="404593"/>
                <a:chExt cx="5889492" cy="3474741"/>
              </a:xfrm>
            </p:grpSpPr>
            <p:cxnSp>
              <p:nvCxnSpPr>
                <p:cNvPr id="56330" name="直接箭头连接符 48"/>
                <p:cNvCxnSpPr/>
                <p:nvPr/>
              </p:nvCxnSpPr>
              <p:spPr>
                <a:xfrm>
                  <a:off x="4659465" y="1021646"/>
                  <a:ext cx="0" cy="210365"/>
                </a:xfrm>
                <a:prstGeom prst="straightConnector1">
                  <a:avLst/>
                </a:prstGeom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  <p:cxnSp>
              <p:nvCxnSpPr>
                <p:cNvPr id="56331" name="直接箭头连接符 30"/>
                <p:cNvCxnSpPr>
                  <a:endCxn id="56339" idx="0"/>
                </p:cNvCxnSpPr>
                <p:nvPr/>
              </p:nvCxnSpPr>
              <p:spPr>
                <a:xfrm>
                  <a:off x="3562973" y="1667199"/>
                  <a:ext cx="0" cy="290947"/>
                </a:xfrm>
                <a:prstGeom prst="straightConnector1">
                  <a:avLst/>
                </a:prstGeom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triangle" w="med" len="med"/>
                </a:ln>
              </p:spPr>
            </p:cxnSp>
            <p:sp>
              <p:nvSpPr>
                <p:cNvPr id="56332" name="圆角矩形 31"/>
                <p:cNvSpPr/>
                <p:nvPr/>
              </p:nvSpPr>
              <p:spPr>
                <a:xfrm>
                  <a:off x="0" y="1948933"/>
                  <a:ext cx="876265" cy="191295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FFFF"/>
                </a:solidFill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pPr algn="ctr" eaLnBrk="1" hangingPunct="1">
                    <a:buFont typeface="Arial" panose="020B0604020202020204" pitchFamily="34" charset="0"/>
                    <a:buNone/>
                  </a:pP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健康史</a:t>
                  </a:r>
                  <a:endParaRPr lang="zh-CN" altLang="en-US" sz="1200" b="1" dirty="0">
                    <a:solidFill>
                      <a:srgbClr val="16379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  <a:p>
                  <a:pPr eaLnBrk="1" hangingPunct="1">
                    <a:buFont typeface="Arial" panose="020B0604020202020204" pitchFamily="34" charset="0"/>
                    <a:buNone/>
                  </a:pP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1.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头皮血肿：钝器撞击，分为皮下血肿、帽状腱膜下血肿和骨膜下血肿</a:t>
                  </a: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2.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头皮裂伤：锐器或钝器打击</a:t>
                  </a:r>
                  <a:endParaRPr lang="en-US" altLang="zh-CN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  <a:p>
                  <a:pPr eaLnBrk="1" hangingPunct="1">
                    <a:buFont typeface="Arial" panose="020B0604020202020204" pitchFamily="34" charset="0"/>
                    <a:buNone/>
                  </a:pP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3.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头皮撕脱伤：发辫受机械力牵拉</a:t>
                  </a:r>
                  <a:endParaRPr lang="zh-CN" altLang="en-US" sz="1200" b="1" dirty="0">
                    <a:solidFill>
                      <a:srgbClr val="16379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cxnSp>
              <p:nvCxnSpPr>
                <p:cNvPr id="56333" name="直接箭头连接符 32"/>
                <p:cNvCxnSpPr/>
                <p:nvPr/>
              </p:nvCxnSpPr>
              <p:spPr>
                <a:xfrm flipV="1">
                  <a:off x="623930" y="1654135"/>
                  <a:ext cx="5265562" cy="2"/>
                </a:xfrm>
                <a:prstGeom prst="straightConnector1">
                  <a:avLst/>
                </a:prstGeom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  <p:sp>
              <p:nvSpPr>
                <p:cNvPr id="56334" name="圆角矩形 33"/>
                <p:cNvSpPr/>
                <p:nvPr/>
              </p:nvSpPr>
              <p:spPr>
                <a:xfrm>
                  <a:off x="2190251" y="404593"/>
                  <a:ext cx="1803275" cy="41910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FFFF"/>
                </a:solidFill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pPr algn="ctr" eaLnBrk="1" hangingPunct="1">
                    <a:buFont typeface="Arial" panose="020B0604020202020204" pitchFamily="34" charset="0"/>
                    <a:buNone/>
                  </a:pPr>
                  <a:r>
                    <a:rPr lang="zh-CN" altLang="en-US" sz="2000" b="1" dirty="0">
                      <a:solidFill>
                        <a:srgbClr val="0070C0"/>
                      </a:solidFill>
                      <a:latin typeface="Calibri" panose="020F0502020204030204" pitchFamily="34" charset="0"/>
                      <a:ea typeface="微软雅黑" panose="020B0503020204020204" pitchFamily="34" charset="-122"/>
                    </a:rPr>
                    <a:t>头皮损伤</a:t>
                  </a:r>
                  <a:endParaRPr lang="zh-CN" altLang="en-US" sz="2000" b="1" dirty="0">
                    <a:solidFill>
                      <a:srgbClr val="0070C0"/>
                    </a:solidFill>
                    <a:latin typeface="Calibri" panose="020F0502020204030204" pitchFamily="34" charset="0"/>
                    <a:ea typeface="微软雅黑" panose="020B0503020204020204" pitchFamily="34" charset="-122"/>
                  </a:endParaRPr>
                </a:p>
              </p:txBody>
            </p:sp>
            <p:cxnSp>
              <p:nvCxnSpPr>
                <p:cNvPr id="56335" name="直接箭头连接符 34"/>
                <p:cNvCxnSpPr/>
                <p:nvPr/>
              </p:nvCxnSpPr>
              <p:spPr>
                <a:xfrm>
                  <a:off x="3101009" y="815601"/>
                  <a:ext cx="0" cy="205712"/>
                </a:xfrm>
                <a:prstGeom prst="straightConnector1">
                  <a:avLst/>
                </a:prstGeom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  <p:cxnSp>
              <p:nvCxnSpPr>
                <p:cNvPr id="56336" name="直接箭头连接符 35"/>
                <p:cNvCxnSpPr/>
                <p:nvPr/>
              </p:nvCxnSpPr>
              <p:spPr>
                <a:xfrm>
                  <a:off x="620202" y="1655405"/>
                  <a:ext cx="0" cy="293528"/>
                </a:xfrm>
                <a:prstGeom prst="straightConnector1">
                  <a:avLst/>
                </a:prstGeom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triangle" w="med" len="med"/>
                </a:ln>
              </p:spPr>
            </p:cxnSp>
            <p:cxnSp>
              <p:nvCxnSpPr>
                <p:cNvPr id="56337" name="直接箭头连接符 36"/>
                <p:cNvCxnSpPr>
                  <a:endCxn id="56341" idx="0"/>
                </p:cNvCxnSpPr>
                <p:nvPr/>
              </p:nvCxnSpPr>
              <p:spPr>
                <a:xfrm flipH="1">
                  <a:off x="2534712" y="1667318"/>
                  <a:ext cx="8202" cy="291141"/>
                </a:xfrm>
                <a:prstGeom prst="straightConnector1">
                  <a:avLst/>
                </a:prstGeom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triangle" w="med" len="med"/>
                </a:ln>
              </p:spPr>
            </p:cxnSp>
            <p:cxnSp>
              <p:nvCxnSpPr>
                <p:cNvPr id="56338" name="直接箭头连接符 37"/>
                <p:cNvCxnSpPr/>
                <p:nvPr/>
              </p:nvCxnSpPr>
              <p:spPr>
                <a:xfrm>
                  <a:off x="1476272" y="1655405"/>
                  <a:ext cx="0" cy="300674"/>
                </a:xfrm>
                <a:prstGeom prst="straightConnector1">
                  <a:avLst/>
                </a:prstGeom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triangle" w="med" len="med"/>
                </a:ln>
              </p:spPr>
            </p:cxnSp>
            <p:sp>
              <p:nvSpPr>
                <p:cNvPr id="56339" name="圆角矩形 38"/>
                <p:cNvSpPr/>
                <p:nvPr/>
              </p:nvSpPr>
              <p:spPr>
                <a:xfrm>
                  <a:off x="3062099" y="1958146"/>
                  <a:ext cx="1001750" cy="1921187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FFFF"/>
                </a:solidFill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pPr eaLnBrk="1" hangingPunct="1">
                    <a:buFont typeface="Arial" panose="020B0604020202020204" pitchFamily="34" charset="0"/>
                    <a:buNone/>
                  </a:pPr>
                  <a:r>
                    <a:rPr lang="zh-CN" altLang="en-US" sz="1200" b="1" dirty="0">
                      <a:solidFill>
                        <a:srgbClr val="0070C0"/>
                      </a:solidFill>
                      <a:latin typeface="宋体" panose="02010600030101010101" pitchFamily="2" charset="-122"/>
                      <a:ea typeface="微软雅黑" panose="020B0503020204020204" pitchFamily="34" charset="-122"/>
                      <a:sym typeface="+mn-ea"/>
                    </a:rPr>
                    <a:t>　处理原则　</a:t>
                  </a:r>
                  <a:endParaRPr lang="en-US" altLang="zh-CN" sz="1200" b="1" dirty="0">
                    <a:solidFill>
                      <a:srgbClr val="0070C0"/>
                    </a:solidFill>
                    <a:latin typeface="宋体" panose="02010600030101010101" pitchFamily="2" charset="-122"/>
                    <a:ea typeface="微软雅黑" panose="020B0503020204020204" pitchFamily="34" charset="-122"/>
                    <a:sym typeface="+mn-ea"/>
                  </a:endParaRPr>
                </a:p>
                <a:p>
                  <a:pPr eaLnBrk="1" hangingPunct="1">
                    <a:buFont typeface="Arial" panose="020B0604020202020204" pitchFamily="34" charset="0"/>
                    <a:buNone/>
                  </a:pP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+mn-ea"/>
                    </a:rPr>
                    <a:t>1.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+mn-ea"/>
                    </a:rPr>
                    <a:t>头皮血肿：较小无需特殊处理，较大采用加压包扎</a:t>
                  </a:r>
                  <a:endParaRPr lang="en-US" altLang="zh-CN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endParaRPr>
                </a:p>
                <a:p>
                  <a:pPr eaLnBrk="1" hangingPunct="1">
                    <a:buFont typeface="Arial" panose="020B0604020202020204" pitchFamily="34" charset="0"/>
                    <a:buNone/>
                  </a:pP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+mn-ea"/>
                    </a:rPr>
                    <a:t>2.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+mn-ea"/>
                    </a:rPr>
                    <a:t>头皮裂伤：</a:t>
                  </a: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+mn-ea"/>
                    </a:rPr>
                    <a:t>24h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+mn-ea"/>
                    </a:rPr>
                    <a:t>内清创缝合</a:t>
                  </a:r>
                  <a:endParaRPr lang="en-US" altLang="zh-CN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endParaRPr>
                </a:p>
                <a:p>
                  <a:pPr eaLnBrk="1" hangingPunct="1">
                    <a:buFont typeface="Arial" panose="020B0604020202020204" pitchFamily="34" charset="0"/>
                    <a:buNone/>
                  </a:pP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+mn-ea"/>
                    </a:rPr>
                    <a:t>3.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+mn-ea"/>
                    </a:rPr>
                    <a:t>头皮撕脱伤：伤后</a:t>
                  </a: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+mn-ea"/>
                    </a:rPr>
                    <a:t>6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+mn-ea"/>
                    </a:rPr>
                    <a:t>～８</a:t>
                  </a: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+mn-ea"/>
                    </a:rPr>
                    <a:t>h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+mn-ea"/>
                    </a:rPr>
                    <a:t>内清创，做头皮瓣复位再植或自体皮肤移植</a:t>
                  </a:r>
                  <a:r>
                    <a:rPr lang="zh-CN" altLang="en-US" sz="1400" b="1" dirty="0">
                      <a:solidFill>
                        <a:srgbClr val="0070C0"/>
                      </a:solidFill>
                      <a:latin typeface="宋体" panose="02010600030101010101" pitchFamily="2" charset="-122"/>
                      <a:ea typeface="微软雅黑" panose="020B0503020204020204" pitchFamily="34" charset="-122"/>
                      <a:sym typeface="+mn-ea"/>
                    </a:rPr>
                    <a:t>　</a:t>
                  </a:r>
                  <a:endParaRPr lang="zh-CN" altLang="en-US" sz="1400" b="1" dirty="0">
                    <a:solidFill>
                      <a:srgbClr val="163794"/>
                    </a:solidFill>
                    <a:latin typeface="宋体" panose="02010600030101010101" pitchFamily="2" charset="-122"/>
                    <a:ea typeface="Times New Roman" panose="02020603050405020304" pitchFamily="18" charset="0"/>
                    <a:sym typeface="+mn-ea"/>
                  </a:endParaRPr>
                </a:p>
              </p:txBody>
            </p:sp>
            <p:cxnSp>
              <p:nvCxnSpPr>
                <p:cNvPr id="56340" name="直接箭头连接符 39"/>
                <p:cNvCxnSpPr>
                  <a:endCxn id="56342" idx="0"/>
                </p:cNvCxnSpPr>
                <p:nvPr/>
              </p:nvCxnSpPr>
              <p:spPr>
                <a:xfrm>
                  <a:off x="4745021" y="1667199"/>
                  <a:ext cx="0" cy="280616"/>
                </a:xfrm>
                <a:prstGeom prst="straightConnector1">
                  <a:avLst/>
                </a:prstGeom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triangle" w="med" len="med"/>
                </a:ln>
              </p:spPr>
            </p:cxnSp>
            <p:sp>
              <p:nvSpPr>
                <p:cNvPr id="56341" name="圆角矩形 40"/>
                <p:cNvSpPr/>
                <p:nvPr/>
              </p:nvSpPr>
              <p:spPr>
                <a:xfrm>
                  <a:off x="2060368" y="1958459"/>
                  <a:ext cx="948690" cy="1920875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FFFF"/>
                </a:solidFill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pPr algn="ctr" eaLnBrk="1" hangingPunct="1">
                    <a:buFont typeface="Arial" panose="020B0604020202020204" pitchFamily="34" charset="0"/>
                    <a:buNone/>
                  </a:pPr>
                  <a:r>
                    <a:rPr lang="zh-CN" altLang="en-US" sz="1200" b="1" dirty="0">
                      <a:solidFill>
                        <a:srgbClr val="0070C0"/>
                      </a:solidFill>
                      <a:latin typeface="宋体" panose="02010600030101010101" pitchFamily="2" charset="-122"/>
                      <a:ea typeface="微软雅黑" panose="020B0503020204020204" pitchFamily="34" charset="-122"/>
                    </a:rPr>
                    <a:t>辅助检查</a:t>
                  </a:r>
                  <a:endParaRPr lang="zh-CN" altLang="en-US" sz="1200" b="1" dirty="0">
                    <a:solidFill>
                      <a:srgbClr val="163794"/>
                    </a:solidFill>
                    <a:latin typeface="宋体" panose="02010600030101010101" pitchFamily="2" charset="-122"/>
                    <a:ea typeface="微软雅黑" panose="020B0503020204020204" pitchFamily="34" charset="-122"/>
                  </a:endParaRPr>
                </a:p>
                <a:p>
                  <a:pPr eaLnBrk="1" hangingPunct="1">
                    <a:buFont typeface="Arial" panose="020B0604020202020204" pitchFamily="34" charset="0"/>
                    <a:buNone/>
                  </a:pP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1.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头颅</a:t>
                  </a: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X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线检查</a:t>
                  </a:r>
                  <a:endParaRPr lang="en-US" altLang="zh-CN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  <a:p>
                  <a:pPr eaLnBrk="1" hangingPunct="1">
                    <a:buFont typeface="Arial" panose="020B0604020202020204" pitchFamily="34" charset="0"/>
                    <a:buNone/>
                  </a:pP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2. CT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或 </a:t>
                  </a: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MRI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检查</a:t>
                  </a:r>
                  <a:endParaRPr lang="en-US" altLang="zh-CN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6342" name="圆角矩形 41"/>
                <p:cNvSpPr/>
                <p:nvPr/>
              </p:nvSpPr>
              <p:spPr>
                <a:xfrm>
                  <a:off x="4235982" y="1947815"/>
                  <a:ext cx="1018079" cy="190500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FFFF"/>
                </a:solidFill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pPr eaLnBrk="1" hangingPunct="1">
                    <a:buFont typeface="Arial" panose="020B0604020202020204" pitchFamily="34" charset="0"/>
                    <a:buNone/>
                  </a:pP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1.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心理护理  </a:t>
                  </a:r>
                  <a:endParaRPr lang="en-US" altLang="zh-CN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  <a:p>
                  <a:pPr eaLnBrk="1" hangingPunct="1">
                    <a:buFont typeface="Arial" panose="020B0604020202020204" pitchFamily="34" charset="0"/>
                    <a:buNone/>
                  </a:pP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2.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病情观察  </a:t>
                  </a:r>
                  <a:endParaRPr lang="en-US" altLang="zh-CN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  <a:p>
                  <a:pPr eaLnBrk="1" hangingPunct="1">
                    <a:buFont typeface="Arial" panose="020B0604020202020204" pitchFamily="34" charset="0"/>
                    <a:buNone/>
                  </a:pP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3.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疼痛护理</a:t>
                  </a:r>
                  <a:endParaRPr lang="en-US" altLang="zh-CN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  <a:p>
                  <a:pPr eaLnBrk="1" hangingPunct="1">
                    <a:buFont typeface="Arial" panose="020B0604020202020204" pitchFamily="34" charset="0"/>
                    <a:buNone/>
                  </a:pP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4.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伤口护理　</a:t>
                  </a:r>
                  <a:endParaRPr lang="zh-CN" altLang="en-US" sz="1200" b="1" dirty="0">
                    <a:solidFill>
                      <a:srgbClr val="16379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cxnSp>
              <p:nvCxnSpPr>
                <p:cNvPr id="56343" name="直接箭头连接符 43"/>
                <p:cNvCxnSpPr/>
                <p:nvPr/>
              </p:nvCxnSpPr>
              <p:spPr>
                <a:xfrm flipV="1">
                  <a:off x="1812898" y="1021315"/>
                  <a:ext cx="2846235" cy="332"/>
                </a:xfrm>
                <a:prstGeom prst="straightConnector1">
                  <a:avLst/>
                </a:prstGeom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  <p:sp>
              <p:nvSpPr>
                <p:cNvPr id="56344" name="圆角矩形 45"/>
                <p:cNvSpPr/>
                <p:nvPr/>
              </p:nvSpPr>
              <p:spPr>
                <a:xfrm>
                  <a:off x="3994144" y="1121998"/>
                  <a:ext cx="1350311" cy="41950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FFFF"/>
                </a:solidFill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pPr algn="ctr" eaLnBrk="1" hangingPunct="1">
                    <a:buFont typeface="Arial" panose="020B0604020202020204" pitchFamily="34" charset="0"/>
                    <a:buNone/>
                  </a:pPr>
                  <a:r>
                    <a:rPr lang="zh-CN" altLang="en-US" sz="2000" b="1" dirty="0">
                      <a:solidFill>
                        <a:srgbClr val="0070C0"/>
                      </a:solidFill>
                      <a:latin typeface="Calibri" panose="020F0502020204030204" pitchFamily="34" charset="0"/>
                      <a:ea typeface="微软雅黑" panose="020B0503020204020204" pitchFamily="34" charset="-122"/>
                    </a:rPr>
                    <a:t>护理措施</a:t>
                  </a:r>
                  <a:endParaRPr lang="zh-CN" altLang="en-US" sz="2000" b="1" dirty="0">
                    <a:solidFill>
                      <a:srgbClr val="163794"/>
                    </a:solidFill>
                    <a:latin typeface="Calibri" panose="020F0502020204030204" pitchFamily="34" charset="0"/>
                    <a:ea typeface="微软雅黑" panose="020B0503020204020204" pitchFamily="34" charset="-122"/>
                  </a:endParaRPr>
                </a:p>
              </p:txBody>
            </p:sp>
            <p:cxnSp>
              <p:nvCxnSpPr>
                <p:cNvPr id="56345" name="直接箭头连接符 46"/>
                <p:cNvCxnSpPr/>
                <p:nvPr/>
              </p:nvCxnSpPr>
              <p:spPr>
                <a:xfrm>
                  <a:off x="1812898" y="1021315"/>
                  <a:ext cx="0" cy="210697"/>
                </a:xfrm>
                <a:prstGeom prst="straightConnector1">
                  <a:avLst/>
                </a:prstGeom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  <p:sp>
              <p:nvSpPr>
                <p:cNvPr id="56346" name="圆角矩形 44"/>
                <p:cNvSpPr/>
                <p:nvPr/>
              </p:nvSpPr>
              <p:spPr>
                <a:xfrm>
                  <a:off x="1192565" y="1121998"/>
                  <a:ext cx="1272069" cy="41950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FFFF"/>
                </a:solidFill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pPr algn="ctr" eaLnBrk="1" hangingPunct="1">
                    <a:buFont typeface="Arial" panose="020B0604020202020204" pitchFamily="34" charset="0"/>
                    <a:buNone/>
                  </a:pPr>
                  <a:r>
                    <a:rPr lang="zh-CN" altLang="en-US" sz="2000" b="1" dirty="0">
                      <a:solidFill>
                        <a:srgbClr val="0070C0"/>
                      </a:solidFill>
                      <a:latin typeface="Calibri" panose="020F0502020204030204" pitchFamily="34" charset="0"/>
                      <a:ea typeface="微软雅黑" panose="020B0503020204020204" pitchFamily="34" charset="-122"/>
                    </a:rPr>
                    <a:t>护理评估</a:t>
                  </a:r>
                  <a:endParaRPr lang="zh-CN" altLang="en-US" sz="2000" b="1" dirty="0">
                    <a:solidFill>
                      <a:srgbClr val="163794"/>
                    </a:solidFill>
                    <a:latin typeface="Calibri" panose="020F0502020204030204" pitchFamily="34" charset="0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sp>
        <p:nvSpPr>
          <p:cNvPr id="56323" name="标题 1"/>
          <p:cNvSpPr>
            <a:spLocks noGrp="1"/>
          </p:cNvSpPr>
          <p:nvPr/>
        </p:nvSpPr>
        <p:spPr>
          <a:xfrm>
            <a:off x="342900" y="777875"/>
            <a:ext cx="8458200" cy="563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>
              <a:buFont typeface="Arial" panose="020B0604020202020204" pitchFamily="34" charset="0"/>
              <a:buNone/>
            </a:pPr>
            <a:r>
              <a:rPr lang="" altLang="en-US" sz="3600" b="1" dirty="0">
                <a:solidFill>
                  <a:srgbClr val="163794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sym typeface="+mn-ea"/>
              </a:rPr>
              <a:t>小   结</a:t>
            </a:r>
            <a:endParaRPr lang="" altLang="en-US" sz="3600" b="1" dirty="0">
              <a:solidFill>
                <a:srgbClr val="163794"/>
              </a:solidFill>
              <a:latin typeface="Franklin Gothic Medium" panose="020B0603020102020204" pitchFamily="34" charset="0"/>
              <a:ea typeface="微软雅黑" panose="020B0503020204020204" pitchFamily="34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7346" name="组合 23"/>
          <p:cNvGrpSpPr/>
          <p:nvPr/>
        </p:nvGrpSpPr>
        <p:grpSpPr>
          <a:xfrm>
            <a:off x="627063" y="1700213"/>
            <a:ext cx="7905750" cy="4537075"/>
            <a:chOff x="0" y="404593"/>
            <a:chExt cx="6284367" cy="3474741"/>
          </a:xfrm>
        </p:grpSpPr>
        <p:grpSp>
          <p:nvGrpSpPr>
            <p:cNvPr id="57348" name="组合 24"/>
            <p:cNvGrpSpPr/>
            <p:nvPr/>
          </p:nvGrpSpPr>
          <p:grpSpPr>
            <a:xfrm>
              <a:off x="962304" y="1947817"/>
              <a:ext cx="5322063" cy="1920876"/>
              <a:chOff x="-47512" y="-310353"/>
              <a:chExt cx="5322063" cy="1920876"/>
            </a:xfrm>
          </p:grpSpPr>
          <p:sp>
            <p:nvSpPr>
              <p:cNvPr id="57371" name="圆角矩形 49"/>
              <p:cNvSpPr/>
              <p:nvPr/>
            </p:nvSpPr>
            <p:spPr>
              <a:xfrm>
                <a:off x="-47512" y="-310352"/>
                <a:ext cx="1040821" cy="1920875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 w="9525" cap="flat" cmpd="sng">
                <a:solidFill>
                  <a:srgbClr val="0070C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 algn="ctr" eaLnBrk="1" hangingPunct="1">
                  <a:buFont typeface="Arial" panose="020B0604020202020204" pitchFamily="34" charset="0"/>
                  <a:buNone/>
                </a:pPr>
                <a:r>
                  <a:rPr lang="zh-CN" altLang="en-US" sz="1200" b="1" dirty="0">
                    <a:solidFill>
                      <a:srgbClr val="0070C0"/>
                    </a:solidFill>
                    <a:latin typeface="宋体" panose="02010600030101010101" pitchFamily="2" charset="-122"/>
                    <a:ea typeface="微软雅黑" panose="020B0503020204020204" pitchFamily="34" charset="-122"/>
                  </a:rPr>
                  <a:t>身体状况</a:t>
                </a:r>
                <a:endParaRPr lang="zh-CN" altLang="en-US" sz="1200" b="1" dirty="0">
                  <a:solidFill>
                    <a:srgbClr val="163794"/>
                  </a:solidFill>
                  <a:latin typeface="宋体" panose="02010600030101010101" pitchFamily="2" charset="-122"/>
                  <a:ea typeface="微软雅黑" panose="020B0503020204020204" pitchFamily="34" charset="-122"/>
                </a:endParaRPr>
              </a:p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1.</a:t>
                </a:r>
                <a:r>
                  <a:rPr lang="zh-CN" altLang="en-US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颅盖骨折：线形骨折，凹陷性骨折</a:t>
                </a:r>
                <a:endParaRPr lang="en-US" altLang="zh-CN" sz="12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2.</a:t>
                </a:r>
                <a:r>
                  <a:rPr lang="zh-CN" altLang="en-US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颅底骨折：颅前窝（熊猫眼征）、颅中窝和颅后窝骨折</a:t>
                </a:r>
                <a:r>
                  <a:rPr lang="zh-CN" altLang="en-US" sz="1400" b="1" dirty="0">
                    <a:solidFill>
                      <a:srgbClr val="0070C0"/>
                    </a:solidFill>
                    <a:latin typeface="宋体" panose="02010600030101010101" pitchFamily="2" charset="-122"/>
                    <a:ea typeface="微软雅黑" panose="020B0503020204020204" pitchFamily="34" charset="-122"/>
                  </a:rPr>
                  <a:t>　</a:t>
                </a:r>
                <a:endParaRPr lang="zh-CN" altLang="en-US" sz="1400" b="1" dirty="0">
                  <a:solidFill>
                    <a:srgbClr val="163794"/>
                  </a:solidFill>
                  <a:latin typeface="宋体" panose="02010600030101010101" pitchFamily="2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7372" name="圆角矩形 50"/>
              <p:cNvSpPr/>
              <p:nvPr/>
            </p:nvSpPr>
            <p:spPr>
              <a:xfrm>
                <a:off x="4484795" y="-310353"/>
                <a:ext cx="789756" cy="1907870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 w="9525" cap="flat" cmpd="sng">
                <a:solidFill>
                  <a:srgbClr val="0070C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 algn="ctr" eaLnBrk="1" hangingPunct="1">
                  <a:buFont typeface="Arial" panose="020B0604020202020204" pitchFamily="34" charset="0"/>
                  <a:buNone/>
                </a:pPr>
                <a:r>
                  <a:rPr lang="zh-CN" altLang="en-US" sz="1200" b="1" dirty="0">
                    <a:solidFill>
                      <a:srgbClr val="0070C0"/>
                    </a:solidFill>
                    <a:latin typeface="宋体" panose="02010600030101010101" pitchFamily="2" charset="-122"/>
                    <a:ea typeface="微软雅黑" panose="020B0503020204020204" pitchFamily="34" charset="-122"/>
                  </a:rPr>
                  <a:t>健康教育</a:t>
                </a:r>
                <a:endParaRPr lang="zh-CN" altLang="en-US" sz="1200" b="1" dirty="0">
                  <a:solidFill>
                    <a:srgbClr val="163794"/>
                  </a:solidFill>
                  <a:latin typeface="宋体" panose="02010600030101010101" pitchFamily="2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57349" name="直接箭头连接符 25"/>
            <p:cNvCxnSpPr>
              <a:endCxn id="57372" idx="0"/>
            </p:cNvCxnSpPr>
            <p:nvPr/>
          </p:nvCxnSpPr>
          <p:spPr>
            <a:xfrm>
              <a:off x="5889492" y="1667318"/>
              <a:ext cx="0" cy="280499"/>
            </a:xfrm>
            <a:prstGeom prst="straightConnector1">
              <a:avLst/>
            </a:prstGeom>
            <a:ln w="9525" cap="flat" cmpd="sng">
              <a:solidFill>
                <a:srgbClr val="0070C0"/>
              </a:solidFill>
              <a:prstDash val="solid"/>
              <a:headEnd type="none" w="med" len="med"/>
              <a:tailEnd type="triangle" w="med" len="med"/>
            </a:ln>
          </p:spPr>
        </p:cxnSp>
        <p:grpSp>
          <p:nvGrpSpPr>
            <p:cNvPr id="57350" name="组合 26"/>
            <p:cNvGrpSpPr/>
            <p:nvPr/>
          </p:nvGrpSpPr>
          <p:grpSpPr>
            <a:xfrm>
              <a:off x="0" y="404593"/>
              <a:ext cx="5889492" cy="3474741"/>
              <a:chOff x="0" y="404593"/>
              <a:chExt cx="5889492" cy="3474741"/>
            </a:xfrm>
          </p:grpSpPr>
          <p:cxnSp>
            <p:nvCxnSpPr>
              <p:cNvPr id="57351" name="直接箭头连接符 52"/>
              <p:cNvCxnSpPr/>
              <p:nvPr/>
            </p:nvCxnSpPr>
            <p:spPr>
              <a:xfrm>
                <a:off x="1808052" y="1385563"/>
                <a:ext cx="0" cy="268572"/>
              </a:xfrm>
              <a:prstGeom prst="straightConnector1">
                <a:avLst/>
              </a:prstGeom>
              <a:ln w="9525" cap="flat" cmpd="sng">
                <a:solidFill>
                  <a:srgbClr val="0070C0"/>
                </a:solidFill>
                <a:prstDash val="solid"/>
                <a:headEnd type="none" w="med" len="med"/>
                <a:tailEnd type="none" w="med" len="med"/>
              </a:ln>
            </p:spPr>
          </p:cxnSp>
          <p:cxnSp>
            <p:nvCxnSpPr>
              <p:cNvPr id="57352" name="直接箭头连接符 27"/>
              <p:cNvCxnSpPr/>
              <p:nvPr/>
            </p:nvCxnSpPr>
            <p:spPr>
              <a:xfrm>
                <a:off x="4702211" y="1342334"/>
                <a:ext cx="0" cy="313070"/>
              </a:xfrm>
              <a:prstGeom prst="straightConnector1">
                <a:avLst/>
              </a:prstGeom>
              <a:ln w="9525" cap="flat" cmpd="sng">
                <a:solidFill>
                  <a:srgbClr val="0070C0"/>
                </a:solidFill>
                <a:prstDash val="solid"/>
                <a:headEnd type="none" w="med" len="med"/>
                <a:tailEnd type="none" w="med" len="med"/>
              </a:ln>
            </p:spPr>
          </p:cxnSp>
          <p:grpSp>
            <p:nvGrpSpPr>
              <p:cNvPr id="57353" name="组合 28"/>
              <p:cNvGrpSpPr/>
              <p:nvPr/>
            </p:nvGrpSpPr>
            <p:grpSpPr>
              <a:xfrm>
                <a:off x="0" y="404593"/>
                <a:ext cx="5889492" cy="3474741"/>
                <a:chOff x="0" y="404593"/>
                <a:chExt cx="5889492" cy="3474741"/>
              </a:xfrm>
            </p:grpSpPr>
            <p:cxnSp>
              <p:nvCxnSpPr>
                <p:cNvPr id="57354" name="直接箭头连接符 48"/>
                <p:cNvCxnSpPr/>
                <p:nvPr/>
              </p:nvCxnSpPr>
              <p:spPr>
                <a:xfrm>
                  <a:off x="4659465" y="1021646"/>
                  <a:ext cx="0" cy="210365"/>
                </a:xfrm>
                <a:prstGeom prst="straightConnector1">
                  <a:avLst/>
                </a:prstGeom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  <p:cxnSp>
              <p:nvCxnSpPr>
                <p:cNvPr id="57355" name="直接箭头连接符 30"/>
                <p:cNvCxnSpPr>
                  <a:endCxn id="57363" idx="0"/>
                </p:cNvCxnSpPr>
                <p:nvPr/>
              </p:nvCxnSpPr>
              <p:spPr>
                <a:xfrm>
                  <a:off x="3562973" y="1667199"/>
                  <a:ext cx="0" cy="290947"/>
                </a:xfrm>
                <a:prstGeom prst="straightConnector1">
                  <a:avLst/>
                </a:prstGeom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triangle" w="med" len="med"/>
                </a:ln>
              </p:spPr>
            </p:cxnSp>
            <p:sp>
              <p:nvSpPr>
                <p:cNvPr id="57356" name="圆角矩形 31"/>
                <p:cNvSpPr/>
                <p:nvPr/>
              </p:nvSpPr>
              <p:spPr>
                <a:xfrm>
                  <a:off x="0" y="1948933"/>
                  <a:ext cx="876265" cy="191295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FFFF"/>
                </a:solidFill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pPr algn="ctr" eaLnBrk="1" hangingPunct="1">
                    <a:buFont typeface="Arial" panose="020B0604020202020204" pitchFamily="34" charset="0"/>
                    <a:buNone/>
                  </a:pP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健康史</a:t>
                  </a:r>
                  <a:endParaRPr lang="zh-CN" altLang="en-US" sz="1200" b="1" dirty="0">
                    <a:solidFill>
                      <a:srgbClr val="16379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  <a:p>
                  <a:pPr eaLnBrk="1" hangingPunct="1">
                    <a:buFont typeface="Arial" panose="020B0604020202020204" pitchFamily="34" charset="0"/>
                    <a:buNone/>
                  </a:pP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1.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颅盖骨折：外界暴力直接打击头部引起</a:t>
                  </a:r>
                  <a:endParaRPr lang="en-US" altLang="zh-CN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  <a:p>
                  <a:pPr eaLnBrk="1" hangingPunct="1">
                    <a:buFont typeface="Arial" panose="020B0604020202020204" pitchFamily="34" charset="0"/>
                    <a:buNone/>
                  </a:pP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2.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颅底骨折：强烈间接暴力引起</a:t>
                  </a:r>
                  <a:endParaRPr lang="zh-CN" altLang="en-US" sz="1200" b="1" dirty="0">
                    <a:solidFill>
                      <a:srgbClr val="16379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cxnSp>
              <p:nvCxnSpPr>
                <p:cNvPr id="57357" name="直接箭头连接符 32"/>
                <p:cNvCxnSpPr/>
                <p:nvPr/>
              </p:nvCxnSpPr>
              <p:spPr>
                <a:xfrm flipV="1">
                  <a:off x="623930" y="1654135"/>
                  <a:ext cx="5265562" cy="2"/>
                </a:xfrm>
                <a:prstGeom prst="straightConnector1">
                  <a:avLst/>
                </a:prstGeom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  <p:sp>
              <p:nvSpPr>
                <p:cNvPr id="57358" name="圆角矩形 33"/>
                <p:cNvSpPr/>
                <p:nvPr/>
              </p:nvSpPr>
              <p:spPr>
                <a:xfrm>
                  <a:off x="2190251" y="404593"/>
                  <a:ext cx="1803275" cy="41910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FFFF"/>
                </a:solidFill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pPr algn="ctr" eaLnBrk="1" hangingPunct="1">
                    <a:buFont typeface="Arial" panose="020B0604020202020204" pitchFamily="34" charset="0"/>
                    <a:buNone/>
                  </a:pPr>
                  <a:r>
                    <a:rPr lang="zh-CN" altLang="en-US" sz="2000" b="1" dirty="0">
                      <a:solidFill>
                        <a:srgbClr val="0070C0"/>
                      </a:solidFill>
                      <a:latin typeface="Calibri" panose="020F0502020204030204" pitchFamily="34" charset="0"/>
                      <a:ea typeface="微软雅黑" panose="020B0503020204020204" pitchFamily="34" charset="-122"/>
                    </a:rPr>
                    <a:t>颅骨骨折</a:t>
                  </a:r>
                  <a:endParaRPr lang="zh-CN" altLang="en-US" sz="2000" b="1" dirty="0">
                    <a:solidFill>
                      <a:srgbClr val="0070C0"/>
                    </a:solidFill>
                    <a:latin typeface="Calibri" panose="020F0502020204030204" pitchFamily="34" charset="0"/>
                    <a:ea typeface="微软雅黑" panose="020B0503020204020204" pitchFamily="34" charset="-122"/>
                  </a:endParaRPr>
                </a:p>
              </p:txBody>
            </p:sp>
            <p:cxnSp>
              <p:nvCxnSpPr>
                <p:cNvPr id="57359" name="直接箭头连接符 34"/>
                <p:cNvCxnSpPr/>
                <p:nvPr/>
              </p:nvCxnSpPr>
              <p:spPr>
                <a:xfrm>
                  <a:off x="3101009" y="815601"/>
                  <a:ext cx="0" cy="205712"/>
                </a:xfrm>
                <a:prstGeom prst="straightConnector1">
                  <a:avLst/>
                </a:prstGeom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  <p:cxnSp>
              <p:nvCxnSpPr>
                <p:cNvPr id="57360" name="直接箭头连接符 35"/>
                <p:cNvCxnSpPr/>
                <p:nvPr/>
              </p:nvCxnSpPr>
              <p:spPr>
                <a:xfrm>
                  <a:off x="620202" y="1655405"/>
                  <a:ext cx="0" cy="293528"/>
                </a:xfrm>
                <a:prstGeom prst="straightConnector1">
                  <a:avLst/>
                </a:prstGeom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triangle" w="med" len="med"/>
                </a:ln>
              </p:spPr>
            </p:cxnSp>
            <p:cxnSp>
              <p:nvCxnSpPr>
                <p:cNvPr id="57361" name="直接箭头连接符 36"/>
                <p:cNvCxnSpPr>
                  <a:endCxn id="57365" idx="0"/>
                </p:cNvCxnSpPr>
                <p:nvPr/>
              </p:nvCxnSpPr>
              <p:spPr>
                <a:xfrm flipH="1">
                  <a:off x="2534712" y="1667318"/>
                  <a:ext cx="8202" cy="291141"/>
                </a:xfrm>
                <a:prstGeom prst="straightConnector1">
                  <a:avLst/>
                </a:prstGeom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triangle" w="med" len="med"/>
                </a:ln>
              </p:spPr>
            </p:cxnSp>
            <p:cxnSp>
              <p:nvCxnSpPr>
                <p:cNvPr id="57362" name="直接箭头连接符 37"/>
                <p:cNvCxnSpPr/>
                <p:nvPr/>
              </p:nvCxnSpPr>
              <p:spPr>
                <a:xfrm>
                  <a:off x="1476272" y="1655405"/>
                  <a:ext cx="0" cy="300674"/>
                </a:xfrm>
                <a:prstGeom prst="straightConnector1">
                  <a:avLst/>
                </a:prstGeom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triangle" w="med" len="med"/>
                </a:ln>
              </p:spPr>
            </p:cxnSp>
            <p:sp>
              <p:nvSpPr>
                <p:cNvPr id="57363" name="圆角矩形 38"/>
                <p:cNvSpPr/>
                <p:nvPr/>
              </p:nvSpPr>
              <p:spPr>
                <a:xfrm>
                  <a:off x="3062099" y="1958146"/>
                  <a:ext cx="1001750" cy="1921187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FFFF"/>
                </a:solidFill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pPr eaLnBrk="1" hangingPunct="1">
                    <a:buFont typeface="Arial" panose="020B0604020202020204" pitchFamily="34" charset="0"/>
                    <a:buNone/>
                  </a:pPr>
                  <a:r>
                    <a:rPr lang="zh-CN" altLang="en-US" sz="1200" b="1" dirty="0">
                      <a:solidFill>
                        <a:srgbClr val="0070C0"/>
                      </a:solidFill>
                      <a:latin typeface="宋体" panose="02010600030101010101" pitchFamily="2" charset="-122"/>
                      <a:ea typeface="微软雅黑" panose="020B0503020204020204" pitchFamily="34" charset="-122"/>
                      <a:sym typeface="+mn-ea"/>
                    </a:rPr>
                    <a:t>　处理原则　</a:t>
                  </a:r>
                  <a:endParaRPr lang="en-US" altLang="zh-CN" sz="1200" b="1" dirty="0">
                    <a:solidFill>
                      <a:srgbClr val="0070C0"/>
                    </a:solidFill>
                    <a:latin typeface="宋体" panose="02010600030101010101" pitchFamily="2" charset="-122"/>
                    <a:ea typeface="微软雅黑" panose="020B0503020204020204" pitchFamily="34" charset="-122"/>
                    <a:sym typeface="+mn-ea"/>
                  </a:endParaRPr>
                </a:p>
                <a:p>
                  <a:pPr eaLnBrk="1" hangingPunct="1">
                    <a:buFont typeface="Arial" panose="020B0604020202020204" pitchFamily="34" charset="0"/>
                    <a:buNone/>
                  </a:pP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+mn-ea"/>
                    </a:rPr>
                    <a:t>1.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+mn-ea"/>
                    </a:rPr>
                    <a:t>颅盖骨折：较轻者，一般不需特殊处理</a:t>
                  </a: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+mn-ea"/>
                    </a:rPr>
                    <a:t>2.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+mn-ea"/>
                    </a:rPr>
                    <a:t>颅底骨折：重点是防止颅内感染</a:t>
                  </a:r>
                  <a:r>
                    <a:rPr lang="zh-CN" altLang="en-US" sz="1400" b="1" dirty="0">
                      <a:solidFill>
                        <a:srgbClr val="0070C0"/>
                      </a:solidFill>
                      <a:latin typeface="宋体" panose="02010600030101010101" pitchFamily="2" charset="-122"/>
                      <a:ea typeface="微软雅黑" panose="020B0503020204020204" pitchFamily="34" charset="-122"/>
                      <a:sym typeface="+mn-ea"/>
                    </a:rPr>
                    <a:t>　</a:t>
                  </a:r>
                  <a:endParaRPr lang="zh-CN" altLang="en-US" sz="1400" b="1" dirty="0">
                    <a:solidFill>
                      <a:srgbClr val="163794"/>
                    </a:solidFill>
                    <a:latin typeface="宋体" panose="02010600030101010101" pitchFamily="2" charset="-122"/>
                    <a:ea typeface="Times New Roman" panose="02020603050405020304" pitchFamily="18" charset="0"/>
                    <a:sym typeface="+mn-ea"/>
                  </a:endParaRPr>
                </a:p>
              </p:txBody>
            </p:sp>
            <p:cxnSp>
              <p:nvCxnSpPr>
                <p:cNvPr id="57364" name="直接箭头连接符 39"/>
                <p:cNvCxnSpPr>
                  <a:endCxn id="57366" idx="0"/>
                </p:cNvCxnSpPr>
                <p:nvPr/>
              </p:nvCxnSpPr>
              <p:spPr>
                <a:xfrm>
                  <a:off x="4745021" y="1667199"/>
                  <a:ext cx="0" cy="280616"/>
                </a:xfrm>
                <a:prstGeom prst="straightConnector1">
                  <a:avLst/>
                </a:prstGeom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triangle" w="med" len="med"/>
                </a:ln>
              </p:spPr>
            </p:cxnSp>
            <p:sp>
              <p:nvSpPr>
                <p:cNvPr id="57365" name="圆角矩形 40"/>
                <p:cNvSpPr/>
                <p:nvPr/>
              </p:nvSpPr>
              <p:spPr>
                <a:xfrm>
                  <a:off x="2060368" y="1958459"/>
                  <a:ext cx="948690" cy="1920875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FFFF"/>
                </a:solidFill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pPr algn="ctr" eaLnBrk="1" hangingPunct="1">
                    <a:buFont typeface="Arial" panose="020B0604020202020204" pitchFamily="34" charset="0"/>
                    <a:buNone/>
                  </a:pPr>
                  <a:r>
                    <a:rPr lang="zh-CN" altLang="en-US" sz="1200" b="1" dirty="0">
                      <a:solidFill>
                        <a:srgbClr val="0070C0"/>
                      </a:solidFill>
                      <a:latin typeface="宋体" panose="02010600030101010101" pitchFamily="2" charset="-122"/>
                      <a:ea typeface="微软雅黑" panose="020B0503020204020204" pitchFamily="34" charset="-122"/>
                    </a:rPr>
                    <a:t>辅助检查</a:t>
                  </a:r>
                  <a:endParaRPr lang="zh-CN" altLang="en-US" sz="1200" b="1" dirty="0">
                    <a:solidFill>
                      <a:srgbClr val="163794"/>
                    </a:solidFill>
                    <a:latin typeface="宋体" panose="02010600030101010101" pitchFamily="2" charset="-122"/>
                    <a:ea typeface="微软雅黑" panose="020B0503020204020204" pitchFamily="34" charset="-122"/>
                  </a:endParaRPr>
                </a:p>
                <a:p>
                  <a:pPr eaLnBrk="1" hangingPunct="1">
                    <a:buFont typeface="Arial" panose="020B0604020202020204" pitchFamily="34" charset="0"/>
                    <a:buNone/>
                  </a:pP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1.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头颅</a:t>
                  </a: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X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线检查</a:t>
                  </a:r>
                  <a:endParaRPr lang="en-US" altLang="zh-CN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  <a:p>
                  <a:pPr eaLnBrk="1" hangingPunct="1">
                    <a:buFont typeface="Arial" panose="020B0604020202020204" pitchFamily="34" charset="0"/>
                    <a:buNone/>
                  </a:pP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2. CT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检查</a:t>
                  </a:r>
                  <a:endParaRPr lang="en-US" altLang="zh-CN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7366" name="圆角矩形 41"/>
                <p:cNvSpPr/>
                <p:nvPr/>
              </p:nvSpPr>
              <p:spPr>
                <a:xfrm>
                  <a:off x="4235982" y="1947815"/>
                  <a:ext cx="1018079" cy="190500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FFFF"/>
                </a:solidFill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pPr eaLnBrk="1" hangingPunct="1">
                    <a:buFont typeface="Arial" panose="020B0604020202020204" pitchFamily="34" charset="0"/>
                    <a:buNone/>
                  </a:pP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1.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病情观察</a:t>
                  </a:r>
                  <a:endParaRPr lang="en-US" altLang="zh-CN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  <a:p>
                  <a:pPr eaLnBrk="1" hangingPunct="1">
                    <a:buFont typeface="Arial" panose="020B0604020202020204" pitchFamily="34" charset="0"/>
                    <a:buNone/>
                  </a:pP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2.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心理护理  </a:t>
                  </a:r>
                  <a:endParaRPr lang="en-US" altLang="zh-CN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  <a:p>
                  <a:pPr eaLnBrk="1" hangingPunct="1">
                    <a:buFont typeface="Arial" panose="020B0604020202020204" pitchFamily="34" charset="0"/>
                    <a:buNone/>
                  </a:pP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3.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饮食护理</a:t>
                  </a:r>
                  <a:endParaRPr lang="en-US" altLang="zh-CN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  <a:p>
                  <a:pPr eaLnBrk="1" hangingPunct="1">
                    <a:buFont typeface="Arial" panose="020B0604020202020204" pitchFamily="34" charset="0"/>
                    <a:buNone/>
                  </a:pP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4.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脑脊液漏的护理　</a:t>
                  </a:r>
                  <a:endParaRPr lang="zh-CN" altLang="en-US" sz="1200" b="1" dirty="0">
                    <a:solidFill>
                      <a:srgbClr val="16379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cxnSp>
              <p:nvCxnSpPr>
                <p:cNvPr id="57367" name="直接箭头连接符 43"/>
                <p:cNvCxnSpPr/>
                <p:nvPr/>
              </p:nvCxnSpPr>
              <p:spPr>
                <a:xfrm flipV="1">
                  <a:off x="1812898" y="1021315"/>
                  <a:ext cx="2846235" cy="332"/>
                </a:xfrm>
                <a:prstGeom prst="straightConnector1">
                  <a:avLst/>
                </a:prstGeom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  <p:sp>
              <p:nvSpPr>
                <p:cNvPr id="57368" name="圆角矩形 45"/>
                <p:cNvSpPr/>
                <p:nvPr/>
              </p:nvSpPr>
              <p:spPr>
                <a:xfrm>
                  <a:off x="3994144" y="1121998"/>
                  <a:ext cx="1350311" cy="41950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FFFF"/>
                </a:solidFill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pPr algn="ctr" eaLnBrk="1" hangingPunct="1">
                    <a:buFont typeface="Arial" panose="020B0604020202020204" pitchFamily="34" charset="0"/>
                    <a:buNone/>
                  </a:pPr>
                  <a:r>
                    <a:rPr lang="zh-CN" altLang="en-US" sz="2000" b="1" dirty="0">
                      <a:solidFill>
                        <a:srgbClr val="0070C0"/>
                      </a:solidFill>
                      <a:latin typeface="Calibri" panose="020F0502020204030204" pitchFamily="34" charset="0"/>
                      <a:ea typeface="微软雅黑" panose="020B0503020204020204" pitchFamily="34" charset="-122"/>
                    </a:rPr>
                    <a:t>护理措施</a:t>
                  </a:r>
                  <a:endParaRPr lang="zh-CN" altLang="en-US" sz="2000" b="1" dirty="0">
                    <a:solidFill>
                      <a:srgbClr val="163794"/>
                    </a:solidFill>
                    <a:latin typeface="Calibri" panose="020F0502020204030204" pitchFamily="34" charset="0"/>
                    <a:ea typeface="微软雅黑" panose="020B0503020204020204" pitchFamily="34" charset="-122"/>
                  </a:endParaRPr>
                </a:p>
              </p:txBody>
            </p:sp>
            <p:cxnSp>
              <p:nvCxnSpPr>
                <p:cNvPr id="57369" name="直接箭头连接符 46"/>
                <p:cNvCxnSpPr/>
                <p:nvPr/>
              </p:nvCxnSpPr>
              <p:spPr>
                <a:xfrm>
                  <a:off x="1812898" y="1021315"/>
                  <a:ext cx="0" cy="210697"/>
                </a:xfrm>
                <a:prstGeom prst="straightConnector1">
                  <a:avLst/>
                </a:prstGeom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  <p:sp>
              <p:nvSpPr>
                <p:cNvPr id="57370" name="圆角矩形 44"/>
                <p:cNvSpPr/>
                <p:nvPr/>
              </p:nvSpPr>
              <p:spPr>
                <a:xfrm>
                  <a:off x="1192565" y="1121998"/>
                  <a:ext cx="1272069" cy="41950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FFFF"/>
                </a:solidFill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pPr algn="ctr" eaLnBrk="1" hangingPunct="1">
                    <a:buFont typeface="Arial" panose="020B0604020202020204" pitchFamily="34" charset="0"/>
                    <a:buNone/>
                  </a:pPr>
                  <a:r>
                    <a:rPr lang="zh-CN" altLang="en-US" sz="2000" b="1" dirty="0">
                      <a:solidFill>
                        <a:srgbClr val="0070C0"/>
                      </a:solidFill>
                      <a:latin typeface="Calibri" panose="020F0502020204030204" pitchFamily="34" charset="0"/>
                      <a:ea typeface="微软雅黑" panose="020B0503020204020204" pitchFamily="34" charset="-122"/>
                    </a:rPr>
                    <a:t>护理评估</a:t>
                  </a:r>
                  <a:endParaRPr lang="zh-CN" altLang="en-US" sz="2000" b="1" dirty="0">
                    <a:solidFill>
                      <a:srgbClr val="163794"/>
                    </a:solidFill>
                    <a:latin typeface="Calibri" panose="020F0502020204030204" pitchFamily="34" charset="0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sp>
        <p:nvSpPr>
          <p:cNvPr id="57347" name="标题 1"/>
          <p:cNvSpPr>
            <a:spLocks noGrp="1"/>
          </p:cNvSpPr>
          <p:nvPr/>
        </p:nvSpPr>
        <p:spPr>
          <a:xfrm>
            <a:off x="342900" y="777875"/>
            <a:ext cx="8458200" cy="563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>
              <a:buFont typeface="Arial" panose="020B0604020202020204" pitchFamily="34" charset="0"/>
              <a:buNone/>
            </a:pPr>
            <a:r>
              <a:rPr lang="" altLang="en-US" sz="3600" b="1" dirty="0">
                <a:solidFill>
                  <a:srgbClr val="163794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sym typeface="+mn-ea"/>
              </a:rPr>
              <a:t>小   结</a:t>
            </a:r>
            <a:endParaRPr lang="" altLang="en-US" sz="3600" b="1" dirty="0">
              <a:solidFill>
                <a:srgbClr val="163794"/>
              </a:solidFill>
              <a:latin typeface="Franklin Gothic Medium" panose="020B0603020102020204" pitchFamily="34" charset="0"/>
              <a:ea typeface="微软雅黑" panose="020B0503020204020204" pitchFamily="34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8370" name="组合 23"/>
          <p:cNvGrpSpPr/>
          <p:nvPr/>
        </p:nvGrpSpPr>
        <p:grpSpPr>
          <a:xfrm>
            <a:off x="627063" y="1700213"/>
            <a:ext cx="7905750" cy="4537075"/>
            <a:chOff x="0" y="404593"/>
            <a:chExt cx="6284367" cy="3474741"/>
          </a:xfrm>
        </p:grpSpPr>
        <p:grpSp>
          <p:nvGrpSpPr>
            <p:cNvPr id="58372" name="组合 24"/>
            <p:cNvGrpSpPr/>
            <p:nvPr/>
          </p:nvGrpSpPr>
          <p:grpSpPr>
            <a:xfrm>
              <a:off x="962304" y="1947817"/>
              <a:ext cx="5322063" cy="1920876"/>
              <a:chOff x="-47512" y="-310353"/>
              <a:chExt cx="5322063" cy="1920876"/>
            </a:xfrm>
          </p:grpSpPr>
          <p:sp>
            <p:nvSpPr>
              <p:cNvPr id="58395" name="圆角矩形 49"/>
              <p:cNvSpPr/>
              <p:nvPr/>
            </p:nvSpPr>
            <p:spPr>
              <a:xfrm>
                <a:off x="-47512" y="-310352"/>
                <a:ext cx="1040821" cy="1920875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 w="9525" cap="flat" cmpd="sng">
                <a:solidFill>
                  <a:srgbClr val="0070C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 algn="ctr" eaLnBrk="1" hangingPunct="1">
                  <a:buFont typeface="Arial" panose="020B0604020202020204" pitchFamily="34" charset="0"/>
                  <a:buNone/>
                </a:pPr>
                <a:r>
                  <a:rPr lang="zh-CN" altLang="en-US" sz="1200" b="1" dirty="0">
                    <a:solidFill>
                      <a:srgbClr val="0070C0"/>
                    </a:solidFill>
                    <a:latin typeface="宋体" panose="02010600030101010101" pitchFamily="2" charset="-122"/>
                    <a:ea typeface="微软雅黑" panose="020B0503020204020204" pitchFamily="34" charset="-122"/>
                  </a:rPr>
                  <a:t>身体状况</a:t>
                </a:r>
                <a:endParaRPr lang="zh-CN" altLang="en-US" sz="1200" b="1" dirty="0">
                  <a:solidFill>
                    <a:srgbClr val="163794"/>
                  </a:solidFill>
                  <a:latin typeface="宋体" panose="02010600030101010101" pitchFamily="2" charset="-122"/>
                  <a:ea typeface="微软雅黑" panose="020B0503020204020204" pitchFamily="34" charset="-122"/>
                </a:endParaRPr>
              </a:p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1.</a:t>
                </a:r>
                <a:r>
                  <a:rPr lang="zh-CN" altLang="en-US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脑震荡：一过性脑功能障碍</a:t>
                </a:r>
                <a:endParaRPr lang="en-US" altLang="zh-CN" sz="12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2.</a:t>
                </a:r>
                <a:r>
                  <a:rPr lang="zh-CN" altLang="en-US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脑挫裂伤：意识障碍</a:t>
                </a:r>
                <a:endParaRPr lang="en-US" altLang="zh-CN" sz="12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3.</a:t>
                </a:r>
                <a:r>
                  <a:rPr lang="zh-CN" altLang="en-US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颅内血肿：硬脑膜外血肿、硬脑膜下血肿、脑内血肿</a:t>
                </a:r>
                <a:endParaRPr lang="zh-CN" altLang="en-US" sz="1400" b="1" dirty="0">
                  <a:solidFill>
                    <a:srgbClr val="163794"/>
                  </a:solidFill>
                  <a:latin typeface="宋体" panose="02010600030101010101" pitchFamily="2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8396" name="圆角矩形 50"/>
              <p:cNvSpPr/>
              <p:nvPr/>
            </p:nvSpPr>
            <p:spPr>
              <a:xfrm>
                <a:off x="4484795" y="-310353"/>
                <a:ext cx="789756" cy="1907870"/>
              </a:xfrm>
              <a:prstGeom prst="roundRect">
                <a:avLst>
                  <a:gd name="adj" fmla="val 16667"/>
                </a:avLst>
              </a:prstGeom>
              <a:solidFill>
                <a:srgbClr val="FFFFFF"/>
              </a:solidFill>
              <a:ln w="9525" cap="flat" cmpd="sng">
                <a:solidFill>
                  <a:srgbClr val="0070C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pPr algn="ctr" eaLnBrk="1" hangingPunct="1">
                  <a:buFont typeface="Arial" panose="020B0604020202020204" pitchFamily="34" charset="0"/>
                  <a:buNone/>
                </a:pPr>
                <a:r>
                  <a:rPr lang="zh-CN" altLang="en-US" sz="1200" b="1" dirty="0">
                    <a:solidFill>
                      <a:srgbClr val="0070C0"/>
                    </a:solidFill>
                    <a:latin typeface="宋体" panose="02010600030101010101" pitchFamily="2" charset="-122"/>
                    <a:ea typeface="微软雅黑" panose="020B0503020204020204" pitchFamily="34" charset="-122"/>
                  </a:rPr>
                  <a:t>健康教育</a:t>
                </a:r>
                <a:endParaRPr lang="en-US" altLang="zh-CN" sz="1200" b="1" dirty="0">
                  <a:solidFill>
                    <a:srgbClr val="0070C0"/>
                  </a:solidFill>
                  <a:latin typeface="宋体" panose="02010600030101010101" pitchFamily="2" charset="-122"/>
                  <a:ea typeface="微软雅黑" panose="020B0503020204020204" pitchFamily="34" charset="-122"/>
                </a:endParaRPr>
              </a:p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70C0"/>
                    </a:solidFill>
                    <a:latin typeface="宋体" panose="02010600030101010101" pitchFamily="2" charset="-122"/>
                    <a:ea typeface="微软雅黑" panose="020B0503020204020204" pitchFamily="34" charset="-122"/>
                  </a:rPr>
                  <a:t>1.</a:t>
                </a:r>
                <a:r>
                  <a:rPr lang="zh-CN" altLang="en-US" sz="1200" b="1" dirty="0">
                    <a:solidFill>
                      <a:srgbClr val="0070C0"/>
                    </a:solidFill>
                    <a:latin typeface="宋体" panose="02010600030101010101" pitchFamily="2" charset="-122"/>
                    <a:ea typeface="微软雅黑" panose="020B0503020204020204" pitchFamily="34" charset="-122"/>
                  </a:rPr>
                  <a:t>康复指导</a:t>
                </a:r>
                <a:endParaRPr lang="en-US" altLang="zh-CN" sz="1200" b="1" dirty="0">
                  <a:solidFill>
                    <a:srgbClr val="0070C0"/>
                  </a:solidFill>
                  <a:latin typeface="宋体" panose="02010600030101010101" pitchFamily="2" charset="-122"/>
                  <a:ea typeface="微软雅黑" panose="020B0503020204020204" pitchFamily="34" charset="-122"/>
                </a:endParaRPr>
              </a:p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70C0"/>
                    </a:solidFill>
                    <a:latin typeface="宋体" panose="02010600030101010101" pitchFamily="2" charset="-122"/>
                    <a:ea typeface="微软雅黑" panose="020B0503020204020204" pitchFamily="34" charset="-122"/>
                  </a:rPr>
                  <a:t>2.</a:t>
                </a:r>
                <a:r>
                  <a:rPr lang="zh-CN" altLang="en-US" sz="1200" b="1" dirty="0">
                    <a:solidFill>
                      <a:srgbClr val="0070C0"/>
                    </a:solidFill>
                    <a:latin typeface="宋体" panose="02010600030101010101" pitchFamily="2" charset="-122"/>
                    <a:ea typeface="微软雅黑" panose="020B0503020204020204" pitchFamily="34" charset="-122"/>
                  </a:rPr>
                  <a:t>心理指导</a:t>
                </a:r>
                <a:endParaRPr lang="en-US" altLang="zh-CN" sz="1200" b="1" dirty="0">
                  <a:solidFill>
                    <a:srgbClr val="0070C0"/>
                  </a:solidFill>
                  <a:latin typeface="宋体" panose="02010600030101010101" pitchFamily="2" charset="-122"/>
                  <a:ea typeface="微软雅黑" panose="020B0503020204020204" pitchFamily="34" charset="-122"/>
                </a:endParaRPr>
              </a:p>
              <a:p>
                <a:pPr eaLnBrk="1" hangingPunct="1">
                  <a:buFont typeface="Arial" panose="020B0604020202020204" pitchFamily="34" charset="0"/>
                  <a:buNone/>
                </a:pPr>
                <a:r>
                  <a:rPr lang="en-US" altLang="zh-CN" sz="1200" b="1" dirty="0">
                    <a:solidFill>
                      <a:srgbClr val="0070C0"/>
                    </a:solidFill>
                    <a:latin typeface="宋体" panose="02010600030101010101" pitchFamily="2" charset="-122"/>
                    <a:ea typeface="微软雅黑" panose="020B0503020204020204" pitchFamily="34" charset="-122"/>
                  </a:rPr>
                  <a:t>3.</a:t>
                </a:r>
                <a:r>
                  <a:rPr lang="zh-CN" altLang="en-US" sz="1200" b="1" dirty="0">
                    <a:solidFill>
                      <a:srgbClr val="0070C0"/>
                    </a:solidFill>
                    <a:latin typeface="宋体" panose="02010600030101010101" pitchFamily="2" charset="-122"/>
                    <a:ea typeface="微软雅黑" panose="020B0503020204020204" pitchFamily="34" charset="-122"/>
                  </a:rPr>
                  <a:t>生活指导</a:t>
                </a:r>
                <a:endParaRPr lang="zh-CN" altLang="en-US" sz="1200" b="1" dirty="0">
                  <a:solidFill>
                    <a:srgbClr val="163794"/>
                  </a:solidFill>
                  <a:latin typeface="宋体" panose="02010600030101010101" pitchFamily="2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58373" name="直接箭头连接符 25"/>
            <p:cNvCxnSpPr>
              <a:endCxn id="58396" idx="0"/>
            </p:cNvCxnSpPr>
            <p:nvPr/>
          </p:nvCxnSpPr>
          <p:spPr>
            <a:xfrm>
              <a:off x="5889492" y="1667318"/>
              <a:ext cx="0" cy="280499"/>
            </a:xfrm>
            <a:prstGeom prst="straightConnector1">
              <a:avLst/>
            </a:prstGeom>
            <a:ln w="9525" cap="flat" cmpd="sng">
              <a:solidFill>
                <a:srgbClr val="0070C0"/>
              </a:solidFill>
              <a:prstDash val="solid"/>
              <a:headEnd type="none" w="med" len="med"/>
              <a:tailEnd type="triangle" w="med" len="med"/>
            </a:ln>
          </p:spPr>
        </p:cxnSp>
        <p:grpSp>
          <p:nvGrpSpPr>
            <p:cNvPr id="58374" name="组合 26"/>
            <p:cNvGrpSpPr/>
            <p:nvPr/>
          </p:nvGrpSpPr>
          <p:grpSpPr>
            <a:xfrm>
              <a:off x="0" y="404593"/>
              <a:ext cx="5889492" cy="3474741"/>
              <a:chOff x="0" y="404593"/>
              <a:chExt cx="5889492" cy="3474741"/>
            </a:xfrm>
          </p:grpSpPr>
          <p:cxnSp>
            <p:nvCxnSpPr>
              <p:cNvPr id="58375" name="直接箭头连接符 52"/>
              <p:cNvCxnSpPr/>
              <p:nvPr/>
            </p:nvCxnSpPr>
            <p:spPr>
              <a:xfrm>
                <a:off x="1808052" y="1385563"/>
                <a:ext cx="0" cy="268572"/>
              </a:xfrm>
              <a:prstGeom prst="straightConnector1">
                <a:avLst/>
              </a:prstGeom>
              <a:ln w="9525" cap="flat" cmpd="sng">
                <a:solidFill>
                  <a:srgbClr val="0070C0"/>
                </a:solidFill>
                <a:prstDash val="solid"/>
                <a:headEnd type="none" w="med" len="med"/>
                <a:tailEnd type="none" w="med" len="med"/>
              </a:ln>
            </p:spPr>
          </p:cxnSp>
          <p:cxnSp>
            <p:nvCxnSpPr>
              <p:cNvPr id="58376" name="直接箭头连接符 27"/>
              <p:cNvCxnSpPr/>
              <p:nvPr/>
            </p:nvCxnSpPr>
            <p:spPr>
              <a:xfrm>
                <a:off x="4702211" y="1342334"/>
                <a:ext cx="0" cy="313070"/>
              </a:xfrm>
              <a:prstGeom prst="straightConnector1">
                <a:avLst/>
              </a:prstGeom>
              <a:ln w="9525" cap="flat" cmpd="sng">
                <a:solidFill>
                  <a:srgbClr val="0070C0"/>
                </a:solidFill>
                <a:prstDash val="solid"/>
                <a:headEnd type="none" w="med" len="med"/>
                <a:tailEnd type="none" w="med" len="med"/>
              </a:ln>
            </p:spPr>
          </p:cxnSp>
          <p:grpSp>
            <p:nvGrpSpPr>
              <p:cNvPr id="58377" name="组合 28"/>
              <p:cNvGrpSpPr/>
              <p:nvPr/>
            </p:nvGrpSpPr>
            <p:grpSpPr>
              <a:xfrm>
                <a:off x="0" y="404593"/>
                <a:ext cx="5889492" cy="3474741"/>
                <a:chOff x="0" y="404593"/>
                <a:chExt cx="5889492" cy="3474741"/>
              </a:xfrm>
            </p:grpSpPr>
            <p:cxnSp>
              <p:nvCxnSpPr>
                <p:cNvPr id="58378" name="直接箭头连接符 48"/>
                <p:cNvCxnSpPr/>
                <p:nvPr/>
              </p:nvCxnSpPr>
              <p:spPr>
                <a:xfrm>
                  <a:off x="4659465" y="1021646"/>
                  <a:ext cx="0" cy="210365"/>
                </a:xfrm>
                <a:prstGeom prst="straightConnector1">
                  <a:avLst/>
                </a:prstGeom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  <p:cxnSp>
              <p:nvCxnSpPr>
                <p:cNvPr id="58379" name="直接箭头连接符 30"/>
                <p:cNvCxnSpPr>
                  <a:endCxn id="58387" idx="0"/>
                </p:cNvCxnSpPr>
                <p:nvPr/>
              </p:nvCxnSpPr>
              <p:spPr>
                <a:xfrm>
                  <a:off x="3562973" y="1667199"/>
                  <a:ext cx="0" cy="290947"/>
                </a:xfrm>
                <a:prstGeom prst="straightConnector1">
                  <a:avLst/>
                </a:prstGeom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triangle" w="med" len="med"/>
                </a:ln>
              </p:spPr>
            </p:cxnSp>
            <p:sp>
              <p:nvSpPr>
                <p:cNvPr id="58380" name="圆角矩形 31"/>
                <p:cNvSpPr/>
                <p:nvPr/>
              </p:nvSpPr>
              <p:spPr>
                <a:xfrm>
                  <a:off x="0" y="1948933"/>
                  <a:ext cx="876265" cy="191295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FFFF"/>
                </a:solidFill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pPr algn="ctr" eaLnBrk="1" hangingPunct="1">
                    <a:buFont typeface="Arial" panose="020B0604020202020204" pitchFamily="34" charset="0"/>
                    <a:buNone/>
                  </a:pP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健康史</a:t>
                  </a:r>
                  <a:endParaRPr lang="zh-CN" altLang="en-US" sz="1200" b="1" dirty="0">
                    <a:solidFill>
                      <a:srgbClr val="16379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  <a:p>
                  <a:pPr eaLnBrk="1" hangingPunct="1">
                    <a:buFont typeface="Arial" panose="020B0604020202020204" pitchFamily="34" charset="0"/>
                    <a:buNone/>
                  </a:pP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1.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开放性脑损伤：锐器或火器直接造成</a:t>
                  </a:r>
                  <a:endParaRPr lang="en-US" altLang="zh-CN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  <a:p>
                  <a:pPr eaLnBrk="1" hangingPunct="1">
                    <a:buFont typeface="Arial" panose="020B0604020202020204" pitchFamily="34" charset="0"/>
                    <a:buNone/>
                  </a:pP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2.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闭合性脑损伤：头部受到钝性物体或间接暴力所致</a:t>
                  </a:r>
                  <a:endParaRPr lang="zh-CN" altLang="en-US" sz="1200" b="1" dirty="0">
                    <a:solidFill>
                      <a:srgbClr val="16379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cxnSp>
              <p:nvCxnSpPr>
                <p:cNvPr id="58381" name="直接箭头连接符 32"/>
                <p:cNvCxnSpPr/>
                <p:nvPr/>
              </p:nvCxnSpPr>
              <p:spPr>
                <a:xfrm flipV="1">
                  <a:off x="623930" y="1654135"/>
                  <a:ext cx="5265562" cy="2"/>
                </a:xfrm>
                <a:prstGeom prst="straightConnector1">
                  <a:avLst/>
                </a:prstGeom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  <p:sp>
              <p:nvSpPr>
                <p:cNvPr id="58382" name="圆角矩形 33"/>
                <p:cNvSpPr/>
                <p:nvPr/>
              </p:nvSpPr>
              <p:spPr>
                <a:xfrm>
                  <a:off x="2190251" y="404593"/>
                  <a:ext cx="1803275" cy="41910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FFFF"/>
                </a:solidFill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pPr algn="ctr" eaLnBrk="1" hangingPunct="1">
                    <a:buFont typeface="Arial" panose="020B0604020202020204" pitchFamily="34" charset="0"/>
                    <a:buNone/>
                  </a:pPr>
                  <a:r>
                    <a:rPr lang="zh-CN" altLang="en-US" sz="2000" b="1" dirty="0">
                      <a:solidFill>
                        <a:srgbClr val="0070C0"/>
                      </a:solidFill>
                      <a:latin typeface="Calibri" panose="020F0502020204030204" pitchFamily="34" charset="0"/>
                      <a:ea typeface="微软雅黑" panose="020B0503020204020204" pitchFamily="34" charset="-122"/>
                    </a:rPr>
                    <a:t>脑损伤</a:t>
                  </a:r>
                  <a:endParaRPr lang="zh-CN" altLang="en-US" sz="2000" b="1" dirty="0">
                    <a:solidFill>
                      <a:srgbClr val="0070C0"/>
                    </a:solidFill>
                    <a:latin typeface="Calibri" panose="020F0502020204030204" pitchFamily="34" charset="0"/>
                    <a:ea typeface="微软雅黑" panose="020B0503020204020204" pitchFamily="34" charset="-122"/>
                  </a:endParaRPr>
                </a:p>
              </p:txBody>
            </p:sp>
            <p:cxnSp>
              <p:nvCxnSpPr>
                <p:cNvPr id="58383" name="直接箭头连接符 34"/>
                <p:cNvCxnSpPr/>
                <p:nvPr/>
              </p:nvCxnSpPr>
              <p:spPr>
                <a:xfrm>
                  <a:off x="3101009" y="815601"/>
                  <a:ext cx="0" cy="205712"/>
                </a:xfrm>
                <a:prstGeom prst="straightConnector1">
                  <a:avLst/>
                </a:prstGeom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  <p:cxnSp>
              <p:nvCxnSpPr>
                <p:cNvPr id="58384" name="直接箭头连接符 35"/>
                <p:cNvCxnSpPr/>
                <p:nvPr/>
              </p:nvCxnSpPr>
              <p:spPr>
                <a:xfrm>
                  <a:off x="620202" y="1655405"/>
                  <a:ext cx="0" cy="293528"/>
                </a:xfrm>
                <a:prstGeom prst="straightConnector1">
                  <a:avLst/>
                </a:prstGeom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triangle" w="med" len="med"/>
                </a:ln>
              </p:spPr>
            </p:cxnSp>
            <p:cxnSp>
              <p:nvCxnSpPr>
                <p:cNvPr id="58385" name="直接箭头连接符 36"/>
                <p:cNvCxnSpPr>
                  <a:endCxn id="58389" idx="0"/>
                </p:cNvCxnSpPr>
                <p:nvPr/>
              </p:nvCxnSpPr>
              <p:spPr>
                <a:xfrm flipH="1">
                  <a:off x="2534712" y="1667318"/>
                  <a:ext cx="8202" cy="291141"/>
                </a:xfrm>
                <a:prstGeom prst="straightConnector1">
                  <a:avLst/>
                </a:prstGeom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triangle" w="med" len="med"/>
                </a:ln>
              </p:spPr>
            </p:cxnSp>
            <p:cxnSp>
              <p:nvCxnSpPr>
                <p:cNvPr id="58386" name="直接箭头连接符 37"/>
                <p:cNvCxnSpPr/>
                <p:nvPr/>
              </p:nvCxnSpPr>
              <p:spPr>
                <a:xfrm>
                  <a:off x="1476272" y="1655405"/>
                  <a:ext cx="0" cy="300674"/>
                </a:xfrm>
                <a:prstGeom prst="straightConnector1">
                  <a:avLst/>
                </a:prstGeom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triangle" w="med" len="med"/>
                </a:ln>
              </p:spPr>
            </p:cxnSp>
            <p:sp>
              <p:nvSpPr>
                <p:cNvPr id="58387" name="圆角矩形 38"/>
                <p:cNvSpPr/>
                <p:nvPr/>
              </p:nvSpPr>
              <p:spPr>
                <a:xfrm>
                  <a:off x="3062099" y="1958146"/>
                  <a:ext cx="1001750" cy="1921187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FFFF"/>
                </a:solidFill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pPr eaLnBrk="1" hangingPunct="1">
                    <a:buFont typeface="Arial" panose="020B0604020202020204" pitchFamily="34" charset="0"/>
                    <a:buNone/>
                  </a:pPr>
                  <a:r>
                    <a:rPr lang="zh-CN" altLang="en-US" sz="1200" b="1" dirty="0">
                      <a:solidFill>
                        <a:srgbClr val="0070C0"/>
                      </a:solidFill>
                      <a:latin typeface="宋体" panose="02010600030101010101" pitchFamily="2" charset="-122"/>
                      <a:ea typeface="微软雅黑" panose="020B0503020204020204" pitchFamily="34" charset="-122"/>
                      <a:sym typeface="+mn-ea"/>
                    </a:rPr>
                    <a:t>　处理原则　</a:t>
                  </a:r>
                  <a:endParaRPr lang="en-US" altLang="zh-CN" sz="1200" b="1" dirty="0">
                    <a:solidFill>
                      <a:srgbClr val="0070C0"/>
                    </a:solidFill>
                    <a:latin typeface="宋体" panose="02010600030101010101" pitchFamily="2" charset="-122"/>
                    <a:ea typeface="微软雅黑" panose="020B0503020204020204" pitchFamily="34" charset="-122"/>
                    <a:sym typeface="+mn-ea"/>
                  </a:endParaRPr>
                </a:p>
                <a:p>
                  <a:pPr eaLnBrk="1" hangingPunct="1">
                    <a:buFont typeface="Arial" panose="020B0604020202020204" pitchFamily="34" charset="0"/>
                    <a:buNone/>
                  </a:pP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+mn-ea"/>
                    </a:rPr>
                    <a:t>1.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+mn-ea"/>
                    </a:rPr>
                    <a:t>脑震荡：无需特殊处理</a:t>
                  </a:r>
                  <a:endParaRPr lang="en-US" altLang="zh-CN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+mn-ea"/>
                  </a:endParaRPr>
                </a:p>
                <a:p>
                  <a:pPr eaLnBrk="1" hangingPunct="1">
                    <a:buFont typeface="Arial" panose="020B0604020202020204" pitchFamily="34" charset="0"/>
                    <a:buNone/>
                  </a:pP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+mn-ea"/>
                    </a:rPr>
                    <a:t>2.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+mn-ea"/>
                    </a:rPr>
                    <a:t>脑挫裂伤：防治脑水肿，促进脑功能恢复，防止感染</a:t>
                  </a: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+mn-ea"/>
                    </a:rPr>
                    <a:t>3.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+mn-ea"/>
                    </a:rPr>
                    <a:t>颅内血肿：立即手术清除血肿</a:t>
                  </a:r>
                  <a:endParaRPr lang="zh-CN" altLang="en-US" sz="1400" b="1" dirty="0">
                    <a:solidFill>
                      <a:srgbClr val="163794"/>
                    </a:solidFill>
                    <a:latin typeface="宋体" panose="02010600030101010101" pitchFamily="2" charset="-122"/>
                    <a:ea typeface="Times New Roman" panose="02020603050405020304" pitchFamily="18" charset="0"/>
                    <a:sym typeface="+mn-ea"/>
                  </a:endParaRPr>
                </a:p>
              </p:txBody>
            </p:sp>
            <p:cxnSp>
              <p:nvCxnSpPr>
                <p:cNvPr id="58388" name="直接箭头连接符 39"/>
                <p:cNvCxnSpPr>
                  <a:endCxn id="58390" idx="0"/>
                </p:cNvCxnSpPr>
                <p:nvPr/>
              </p:nvCxnSpPr>
              <p:spPr>
                <a:xfrm>
                  <a:off x="4745021" y="1667199"/>
                  <a:ext cx="0" cy="280616"/>
                </a:xfrm>
                <a:prstGeom prst="straightConnector1">
                  <a:avLst/>
                </a:prstGeom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triangle" w="med" len="med"/>
                </a:ln>
              </p:spPr>
            </p:cxnSp>
            <p:sp>
              <p:nvSpPr>
                <p:cNvPr id="58389" name="圆角矩形 40"/>
                <p:cNvSpPr/>
                <p:nvPr/>
              </p:nvSpPr>
              <p:spPr>
                <a:xfrm>
                  <a:off x="2060368" y="1958459"/>
                  <a:ext cx="948690" cy="1920875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FFFF"/>
                </a:solidFill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pPr algn="ctr" eaLnBrk="1" hangingPunct="1">
                    <a:buFont typeface="Arial" panose="020B0604020202020204" pitchFamily="34" charset="0"/>
                    <a:buNone/>
                  </a:pPr>
                  <a:r>
                    <a:rPr lang="zh-CN" altLang="en-US" sz="1200" b="1" dirty="0">
                      <a:solidFill>
                        <a:srgbClr val="0070C0"/>
                      </a:solidFill>
                      <a:latin typeface="宋体" panose="02010600030101010101" pitchFamily="2" charset="-122"/>
                      <a:ea typeface="微软雅黑" panose="020B0503020204020204" pitchFamily="34" charset="-122"/>
                    </a:rPr>
                    <a:t>辅助检查</a:t>
                  </a:r>
                  <a:endParaRPr lang="zh-CN" altLang="en-US" sz="1200" b="1" dirty="0">
                    <a:solidFill>
                      <a:srgbClr val="163794"/>
                    </a:solidFill>
                    <a:latin typeface="宋体" panose="02010600030101010101" pitchFamily="2" charset="-122"/>
                    <a:ea typeface="微软雅黑" panose="020B0503020204020204" pitchFamily="34" charset="-122"/>
                  </a:endParaRPr>
                </a:p>
                <a:p>
                  <a:pPr eaLnBrk="1" hangingPunct="1">
                    <a:buFont typeface="Arial" panose="020B0604020202020204" pitchFamily="34" charset="0"/>
                    <a:buNone/>
                  </a:pP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1.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脑脊液检查</a:t>
                  </a:r>
                  <a:endParaRPr lang="en-US" altLang="zh-CN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  <a:p>
                  <a:pPr eaLnBrk="1" hangingPunct="1">
                    <a:buFont typeface="Arial" panose="020B0604020202020204" pitchFamily="34" charset="0"/>
                    <a:buNone/>
                  </a:pP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2. CT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检查</a:t>
                  </a:r>
                  <a:endParaRPr lang="en-US" altLang="zh-CN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8390" name="圆角矩形 41"/>
                <p:cNvSpPr/>
                <p:nvPr/>
              </p:nvSpPr>
              <p:spPr>
                <a:xfrm>
                  <a:off x="4235982" y="1947815"/>
                  <a:ext cx="1018079" cy="190500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FFFF"/>
                </a:solidFill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pPr eaLnBrk="1" hangingPunct="1">
                    <a:buFont typeface="Arial" panose="020B0604020202020204" pitchFamily="34" charset="0"/>
                    <a:buNone/>
                  </a:pP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1.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现场急救</a:t>
                  </a:r>
                  <a:endParaRPr lang="en-US" altLang="zh-CN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  <a:p>
                  <a:pPr eaLnBrk="1" hangingPunct="1">
                    <a:buFont typeface="Arial" panose="020B0604020202020204" pitchFamily="34" charset="0"/>
                    <a:buNone/>
                  </a:pP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2.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保持呼吸道通畅  </a:t>
                  </a:r>
                  <a:endParaRPr lang="en-US" altLang="zh-CN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  <a:p>
                  <a:pPr eaLnBrk="1" hangingPunct="1">
                    <a:buFont typeface="Arial" panose="020B0604020202020204" pitchFamily="34" charset="0"/>
                    <a:buNone/>
                  </a:pP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3.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营养支持</a:t>
                  </a:r>
                  <a:endParaRPr lang="en-US" altLang="zh-CN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  <a:p>
                  <a:pPr eaLnBrk="1" hangingPunct="1">
                    <a:buFont typeface="Arial" panose="020B0604020202020204" pitchFamily="34" charset="0"/>
                    <a:buNone/>
                  </a:pP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4.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意识障碍的护理　</a:t>
                  </a:r>
                  <a:endParaRPr lang="en-US" altLang="zh-CN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  <a:p>
                  <a:pPr eaLnBrk="1" hangingPunct="1">
                    <a:buFont typeface="Arial" panose="020B0604020202020204" pitchFamily="34" charset="0"/>
                    <a:buNone/>
                  </a:pP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5.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严密观察病情</a:t>
                  </a:r>
                  <a:endParaRPr lang="en-US" altLang="zh-CN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  <a:p>
                  <a:pPr eaLnBrk="1" hangingPunct="1">
                    <a:buFont typeface="Arial" panose="020B0604020202020204" pitchFamily="34" charset="0"/>
                    <a:buNone/>
                  </a:pP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6.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其他并发症的观察与处理</a:t>
                  </a:r>
                  <a:endParaRPr lang="en-US" altLang="zh-CN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  <a:p>
                  <a:pPr eaLnBrk="1" hangingPunct="1">
                    <a:buFont typeface="Arial" panose="020B0604020202020204" pitchFamily="34" charset="0"/>
                    <a:buNone/>
                  </a:pPr>
                  <a:r>
                    <a:rPr lang="en-US" altLang="zh-CN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7.</a:t>
                  </a:r>
                  <a:r>
                    <a:rPr lang="zh-CN" altLang="en-US" sz="1200" b="1" dirty="0">
                      <a:solidFill>
                        <a:srgbClr val="0070C0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手术前后护理</a:t>
                  </a:r>
                  <a:endParaRPr lang="en-US" altLang="zh-CN" sz="1200" b="1" dirty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cxnSp>
              <p:nvCxnSpPr>
                <p:cNvPr id="58391" name="直接箭头连接符 43"/>
                <p:cNvCxnSpPr/>
                <p:nvPr/>
              </p:nvCxnSpPr>
              <p:spPr>
                <a:xfrm flipV="1">
                  <a:off x="1812898" y="1021315"/>
                  <a:ext cx="2846235" cy="332"/>
                </a:xfrm>
                <a:prstGeom prst="straightConnector1">
                  <a:avLst/>
                </a:prstGeom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  <p:sp>
              <p:nvSpPr>
                <p:cNvPr id="58392" name="圆角矩形 45"/>
                <p:cNvSpPr/>
                <p:nvPr/>
              </p:nvSpPr>
              <p:spPr>
                <a:xfrm>
                  <a:off x="3994144" y="1121998"/>
                  <a:ext cx="1350311" cy="41950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FFFF"/>
                </a:solidFill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pPr algn="ctr" eaLnBrk="1" hangingPunct="1">
                    <a:buFont typeface="Arial" panose="020B0604020202020204" pitchFamily="34" charset="0"/>
                    <a:buNone/>
                  </a:pPr>
                  <a:r>
                    <a:rPr lang="zh-CN" altLang="en-US" sz="2000" b="1" dirty="0">
                      <a:solidFill>
                        <a:srgbClr val="0070C0"/>
                      </a:solidFill>
                      <a:latin typeface="Calibri" panose="020F0502020204030204" pitchFamily="34" charset="0"/>
                      <a:ea typeface="微软雅黑" panose="020B0503020204020204" pitchFamily="34" charset="-122"/>
                    </a:rPr>
                    <a:t>护理措施</a:t>
                  </a:r>
                  <a:endParaRPr lang="zh-CN" altLang="en-US" sz="2000" b="1" dirty="0">
                    <a:solidFill>
                      <a:srgbClr val="163794"/>
                    </a:solidFill>
                    <a:latin typeface="Calibri" panose="020F0502020204030204" pitchFamily="34" charset="0"/>
                    <a:ea typeface="微软雅黑" panose="020B0503020204020204" pitchFamily="34" charset="-122"/>
                  </a:endParaRPr>
                </a:p>
              </p:txBody>
            </p:sp>
            <p:cxnSp>
              <p:nvCxnSpPr>
                <p:cNvPr id="58393" name="直接箭头连接符 46"/>
                <p:cNvCxnSpPr/>
                <p:nvPr/>
              </p:nvCxnSpPr>
              <p:spPr>
                <a:xfrm>
                  <a:off x="1812898" y="1021315"/>
                  <a:ext cx="0" cy="210697"/>
                </a:xfrm>
                <a:prstGeom prst="straightConnector1">
                  <a:avLst/>
                </a:prstGeom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none" w="med" len="med"/>
                </a:ln>
              </p:spPr>
            </p:cxnSp>
            <p:sp>
              <p:nvSpPr>
                <p:cNvPr id="58394" name="圆角矩形 44"/>
                <p:cNvSpPr/>
                <p:nvPr/>
              </p:nvSpPr>
              <p:spPr>
                <a:xfrm>
                  <a:off x="1192565" y="1121998"/>
                  <a:ext cx="1272069" cy="41950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FFFFFF"/>
                </a:solidFill>
                <a:ln w="9525" cap="flat" cmpd="sng">
                  <a:solidFill>
                    <a:srgbClr val="0070C0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pPr algn="ctr" eaLnBrk="1" hangingPunct="1">
                    <a:buFont typeface="Arial" panose="020B0604020202020204" pitchFamily="34" charset="0"/>
                    <a:buNone/>
                  </a:pPr>
                  <a:r>
                    <a:rPr lang="zh-CN" altLang="en-US" sz="2000" b="1" dirty="0">
                      <a:solidFill>
                        <a:srgbClr val="0070C0"/>
                      </a:solidFill>
                      <a:latin typeface="Calibri" panose="020F0502020204030204" pitchFamily="34" charset="0"/>
                      <a:ea typeface="微软雅黑" panose="020B0503020204020204" pitchFamily="34" charset="-122"/>
                    </a:rPr>
                    <a:t>护理评估</a:t>
                  </a:r>
                  <a:endParaRPr lang="zh-CN" altLang="en-US" sz="2000" b="1" dirty="0">
                    <a:solidFill>
                      <a:srgbClr val="163794"/>
                    </a:solidFill>
                    <a:latin typeface="Calibri" panose="020F0502020204030204" pitchFamily="34" charset="0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sp>
        <p:nvSpPr>
          <p:cNvPr id="58371" name="标题 1"/>
          <p:cNvSpPr>
            <a:spLocks noGrp="1"/>
          </p:cNvSpPr>
          <p:nvPr/>
        </p:nvSpPr>
        <p:spPr>
          <a:xfrm>
            <a:off x="342900" y="777875"/>
            <a:ext cx="8458200" cy="563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>
              <a:buFont typeface="Arial" panose="020B0604020202020204" pitchFamily="34" charset="0"/>
              <a:buNone/>
            </a:pPr>
            <a:r>
              <a:rPr lang="" altLang="en-US" sz="3600" b="1" dirty="0">
                <a:solidFill>
                  <a:srgbClr val="163794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sym typeface="+mn-ea"/>
              </a:rPr>
              <a:t>小   结</a:t>
            </a:r>
            <a:endParaRPr lang="" altLang="en-US" sz="3600" b="1" dirty="0">
              <a:solidFill>
                <a:srgbClr val="163794"/>
              </a:solidFill>
              <a:latin typeface="Franklin Gothic Medium" panose="020B0603020102020204" pitchFamily="34" charset="0"/>
              <a:ea typeface="微软雅黑" panose="020B0503020204020204" pitchFamily="34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ransition/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5031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5031"/>
</p:tagLst>
</file>

<file path=ppt/tags/tag3.xml><?xml version="1.0" encoding="utf-8"?>
<p:tagLst xmlns:p="http://schemas.openxmlformats.org/presentationml/2006/main">
  <p:tag name="KSO_WM_TEMPLATE_CATEGORY" val="custom"/>
  <p:tag name="KSO_WM_TEMPLATE_INDEX" val="20185031"/>
  <p:tag name="KSO_WM_TAG_VERSION" val="1.0"/>
  <p:tag name="KSO_WM_TEMPLATE_THUMBS_INDEX" val="1、9、12、16、19、22"/>
  <p:tag name="KSO_WM_BEAUTIFY_FLAG" val="#wm#"/>
</p:tagLst>
</file>

<file path=ppt/tags/tag4.xml><?xml version="1.0" encoding="utf-8"?>
<p:tagLst xmlns:p="http://schemas.openxmlformats.org/presentationml/2006/main">
  <p:tag name="KSO_WM_TEMPLATE_CATEGORY" val="custom"/>
  <p:tag name="KSO_WM_TEMPLATE_INDEX" val="20185031"/>
</p:tagLst>
</file>

<file path=ppt/tags/tag5.xml><?xml version="1.0" encoding="utf-8"?>
<p:tagLst xmlns:p="http://schemas.openxmlformats.org/presentationml/2006/main">
  <p:tag name="KSO_WM_TEMPLATE_CATEGORY" val="custom"/>
  <p:tag name="KSO_WM_TEMPLATE_INDEX" val="20185031"/>
</p:tagLst>
</file>

<file path=ppt/tags/tag6.xml><?xml version="1.0" encoding="utf-8"?>
<p:tagLst xmlns:p="http://schemas.openxmlformats.org/presentationml/2006/main">
  <p:tag name="KSO_WM_TEMPLATE_CATEGORY" val="custom"/>
  <p:tag name="KSO_WM_TEMPLATE_INDEX" val="20185031"/>
</p:tagLst>
</file>

<file path=ppt/tags/tag7.xml><?xml version="1.0" encoding="utf-8"?>
<p:tagLst xmlns:p="http://schemas.openxmlformats.org/presentationml/2006/main">
  <p:tag name="KSO_WM_TEMPLATE_CATEGORY" val="custom"/>
  <p:tag name="KSO_WM_TEMPLATE_INDEX" val="20185031"/>
</p:tagLst>
</file>

<file path=ppt/tags/tag8.xml><?xml version="1.0" encoding="utf-8"?>
<p:tagLst xmlns:p="http://schemas.openxmlformats.org/presentationml/2006/main">
  <p:tag name="KSO_WM_TEMPLATE_CATEGORY" val="custom"/>
  <p:tag name="KSO_WM_TEMPLATE_INDEX" val="20185031"/>
</p:tagLst>
</file>

<file path=ppt/tags/tag9.xml><?xml version="1.0" encoding="utf-8"?>
<p:tagLst xmlns:p="http://schemas.openxmlformats.org/presentationml/2006/main">
  <p:tag name="KSO_WM_TEMPLATE_CATEGORY" val="custom"/>
  <p:tag name="KSO_WM_TEMPLATE_INDEX" val="20185031"/>
</p:tagLst>
</file>

<file path=ppt/tags/tag10.xml><?xml version="1.0" encoding="utf-8"?>
<p:tagLst xmlns:p="http://schemas.openxmlformats.org/presentationml/2006/main">
  <p:tag name="KSO_WM_TEMPLATE_CATEGORY" val="custom"/>
  <p:tag name="KSO_WM_TEMPLATE_INDEX" val="20185031"/>
</p:tagLst>
</file>

<file path=ppt/tags/tag11.xml><?xml version="1.0" encoding="utf-8"?>
<p:tagLst xmlns:p="http://schemas.openxmlformats.org/presentationml/2006/main">
  <p:tag name="KSO_WM_TEMPLATE_CATEGORY" val="custom"/>
  <p:tag name="KSO_WM_TEMPLATE_INDEX" val="20185031"/>
</p:tagLst>
</file>

<file path=ppt/tags/tag12.xml><?xml version="1.0" encoding="utf-8"?>
<p:tagLst xmlns:p="http://schemas.openxmlformats.org/presentationml/2006/main">
  <p:tag name="KSO_WM_TEMPLATE_CATEGORY" val="custom"/>
  <p:tag name="KSO_WM_TEMPLATE_INDEX" val="20185031"/>
</p:tagLst>
</file>

<file path=ppt/tags/tag13.xml><?xml version="1.0" encoding="utf-8"?>
<p:tagLst xmlns:p="http://schemas.openxmlformats.org/presentationml/2006/main">
  <p:tag name="KSO_WM_TEMPLATE_CATEGORY" val="custom"/>
  <p:tag name="KSO_WM_TEMPLATE_INDEX" val="20185031"/>
</p:tagLst>
</file>

<file path=ppt/tags/tag14.xml><?xml version="1.0" encoding="utf-8"?>
<p:tagLst xmlns:p="http://schemas.openxmlformats.org/presentationml/2006/main">
  <p:tag name="KSO_WM_TEMPLATE_CATEGORY" val="custom"/>
  <p:tag name="KSO_WM_TEMPLATE_INDEX" val="20185031"/>
</p:tagLst>
</file>

<file path=ppt/tags/tag15.xml><?xml version="1.0" encoding="utf-8"?>
<p:tagLst xmlns:p="http://schemas.openxmlformats.org/presentationml/2006/main">
  <p:tag name="KSO_WM_TEMPLATE_CATEGORY" val="custom"/>
  <p:tag name="KSO_WM_TEMPLATE_INDEX" val="20185031"/>
</p:tagLst>
</file>

<file path=ppt/tags/tag16.xml><?xml version="1.0" encoding="utf-8"?>
<p:tagLst xmlns:p="http://schemas.openxmlformats.org/presentationml/2006/main">
  <p:tag name="KSO_WM_TEMPLATE_CATEGORY" val="custom"/>
  <p:tag name="KSO_WM_TEMPLATE_INDEX" val="20185031"/>
</p:tagLst>
</file>

<file path=ppt/tags/tag17.xml><?xml version="1.0" encoding="utf-8"?>
<p:tagLst xmlns:p="http://schemas.openxmlformats.org/presentationml/2006/main">
  <p:tag name="KSO_WM_TEMPLATE_CATEGORY" val="custom"/>
  <p:tag name="KSO_WM_TEMPLATE_INDEX" val="20185031"/>
</p:tagLst>
</file>

<file path=ppt/tags/tag18.xml><?xml version="1.0" encoding="utf-8"?>
<p:tagLst xmlns:p="http://schemas.openxmlformats.org/presentationml/2006/main">
  <p:tag name="KSO_WM_TEMPLATE_CATEGORY" val="custom"/>
  <p:tag name="KSO_WM_TEMPLATE_INDEX" val="20185031"/>
</p:tagLst>
</file>

<file path=ppt/tags/tag19.xml><?xml version="1.0" encoding="utf-8"?>
<p:tagLst xmlns:p="http://schemas.openxmlformats.org/presentationml/2006/main">
  <p:tag name="KSO_WM_TEMPLATE_CATEGORY" val="custom"/>
  <p:tag name="KSO_WM_TEMPLATE_INDEX" val="20185031"/>
</p:tagLst>
</file>

<file path=ppt/tags/tag20.xml><?xml version="1.0" encoding="utf-8"?>
<p:tagLst xmlns:p="http://schemas.openxmlformats.org/presentationml/2006/main">
  <p:tag name="KSO_WM_TEMPLATE_CATEGORY" val="custom"/>
  <p:tag name="KSO_WM_TEMPLATE_INDEX" val="20185031"/>
</p:tagLst>
</file>

<file path=ppt/tags/tag21.xml><?xml version="1.0" encoding="utf-8"?>
<p:tagLst xmlns:p="http://schemas.openxmlformats.org/presentationml/2006/main">
  <p:tag name="KSO_WM_TEMPLATE_CATEGORY" val="custom"/>
  <p:tag name="KSO_WM_TEMPLATE_INDEX" val="20185031"/>
</p:tagLst>
</file>

<file path=ppt/tags/tag22.xml><?xml version="1.0" encoding="utf-8"?>
<p:tagLst xmlns:p="http://schemas.openxmlformats.org/presentationml/2006/main">
  <p:tag name="KSO_WM_TEMPLATE_CATEGORY" val="custom"/>
  <p:tag name="KSO_WM_TEMPLATE_INDEX" val="20185031"/>
</p:tagLst>
</file>

<file path=ppt/tags/tag23.xml><?xml version="1.0" encoding="utf-8"?>
<p:tagLst xmlns:p="http://schemas.openxmlformats.org/presentationml/2006/main">
  <p:tag name="KSO_WM_TEMPLATE_CATEGORY" val="custom"/>
  <p:tag name="KSO_WM_TEMPLATE_INDEX" val="20185031"/>
</p:tagLst>
</file>

<file path=ppt/tags/tag24.xml><?xml version="1.0" encoding="utf-8"?>
<p:tagLst xmlns:p="http://schemas.openxmlformats.org/presentationml/2006/main">
  <p:tag name="KSO_WM_TEMPLATE_CATEGORY" val="custom"/>
  <p:tag name="KSO_WM_TEMPLATE_INDEX" val="20185031"/>
</p:tagLst>
</file>

<file path=ppt/tags/tag25.xml><?xml version="1.0" encoding="utf-8"?>
<p:tagLst xmlns:p="http://schemas.openxmlformats.org/presentationml/2006/main">
  <p:tag name="KSO_WM_TEMPLATE_CATEGORY" val="custom"/>
  <p:tag name="KSO_WM_TEMPLATE_INDEX" val="20185031"/>
</p:tagLst>
</file>

<file path=ppt/tags/tag26.xml><?xml version="1.0" encoding="utf-8"?>
<p:tagLst xmlns:p="http://schemas.openxmlformats.org/presentationml/2006/main">
  <p:tag name="KSO_WM_TEMPLATE_CATEGORY" val="custom"/>
  <p:tag name="KSO_WM_TEMPLATE_INDEX" val="20185031"/>
</p:tagLst>
</file>

<file path=ppt/tags/tag27.xml><?xml version="1.0" encoding="utf-8"?>
<p:tagLst xmlns:p="http://schemas.openxmlformats.org/presentationml/2006/main">
  <p:tag name="KSO_WM_TEMPLATE_CATEGORY" val="custom"/>
  <p:tag name="KSO_WM_TEMPLATE_INDEX" val="20185031"/>
</p:tagLst>
</file>

<file path=ppt/tags/tag28.xml><?xml version="1.0" encoding="utf-8"?>
<p:tagLst xmlns:p="http://schemas.openxmlformats.org/presentationml/2006/main">
  <p:tag name="KSO_WM_TEMPLATE_CATEGORY" val="custom"/>
  <p:tag name="KSO_WM_TEMPLATE_INDEX" val="20185031"/>
</p:tagLst>
</file>

<file path=ppt/tags/tag29.xml><?xml version="1.0" encoding="utf-8"?>
<p:tagLst xmlns:p="http://schemas.openxmlformats.org/presentationml/2006/main">
  <p:tag name="KSO_WM_TEMPLATE_CATEGORY" val="custom"/>
  <p:tag name="KSO_WM_TEMPLATE_INDEX" val="20185031"/>
</p:tagLst>
</file>

<file path=ppt/tags/tag30.xml><?xml version="1.0" encoding="utf-8"?>
<p:tagLst xmlns:p="http://schemas.openxmlformats.org/presentationml/2006/main">
  <p:tag name="KSO_WM_TEMPLATE_CATEGORY" val="custom"/>
  <p:tag name="KSO_WM_TEMPLATE_INDEX" val="20185031"/>
</p:tagLst>
</file>

<file path=ppt/tags/tag31.xml><?xml version="1.0" encoding="utf-8"?>
<p:tagLst xmlns:p="http://schemas.openxmlformats.org/presentationml/2006/main">
  <p:tag name="KSO_WM_TEMPLATE_CATEGORY" val="custom"/>
  <p:tag name="KSO_WM_TEMPLATE_INDEX" val="20185031"/>
</p:tagLst>
</file>

<file path=ppt/tags/tag32.xml><?xml version="1.0" encoding="utf-8"?>
<p:tagLst xmlns:p="http://schemas.openxmlformats.org/presentationml/2006/main">
  <p:tag name="KSO_WM_TEMPLATE_CATEGORY" val="custom"/>
  <p:tag name="KSO_WM_TEMPLATE_INDEX" val="20185031"/>
</p:tagLst>
</file>

<file path=ppt/tags/tag33.xml><?xml version="1.0" encoding="utf-8"?>
<p:tagLst xmlns:p="http://schemas.openxmlformats.org/presentationml/2006/main">
  <p:tag name="KSO_WM_TEMPLATE_CATEGORY" val="custom"/>
  <p:tag name="KSO_WM_TEMPLATE_INDEX" val="20185031"/>
</p:tagLst>
</file>

<file path=ppt/tags/tag34.xml><?xml version="1.0" encoding="utf-8"?>
<p:tagLst xmlns:p="http://schemas.openxmlformats.org/presentationml/2006/main">
  <p:tag name="KSO_WM_TEMPLATE_CATEGORY" val="custom"/>
  <p:tag name="KSO_WM_TEMPLATE_INDEX" val="20185031"/>
</p:tagLst>
</file>

<file path=ppt/tags/tag35.xml><?xml version="1.0" encoding="utf-8"?>
<p:tagLst xmlns:p="http://schemas.openxmlformats.org/presentationml/2006/main">
  <p:tag name="KSO_WM_TEMPLATE_CATEGORY" val="custom"/>
  <p:tag name="KSO_WM_TEMPLATE_INDEX" val="20185031"/>
</p:tagLst>
</file>

<file path=ppt/tags/tag36.xml><?xml version="1.0" encoding="utf-8"?>
<p:tagLst xmlns:p="http://schemas.openxmlformats.org/presentationml/2006/main">
  <p:tag name="KSO_WM_TEMPLATE_CATEGORY" val="custom"/>
  <p:tag name="KSO_WM_TEMPLATE_INDEX" val="20185031"/>
</p:tagLst>
</file>

<file path=ppt/tags/tag37.xml><?xml version="1.0" encoding="utf-8"?>
<p:tagLst xmlns:p="http://schemas.openxmlformats.org/presentationml/2006/main">
  <p:tag name="KSO_WM_TEMPLATE_CATEGORY" val="custom"/>
  <p:tag name="KSO_WM_TEMPLATE_INDEX" val="20185031"/>
</p:tagLst>
</file>

<file path=ppt/tags/tag38.xml><?xml version="1.0" encoding="utf-8"?>
<p:tagLst xmlns:p="http://schemas.openxmlformats.org/presentationml/2006/main">
  <p:tag name="KSO_WM_TEMPLATE_CATEGORY" val="custom"/>
  <p:tag name="KSO_WM_TEMPLATE_INDEX" val="20185031"/>
</p:tagLst>
</file>

<file path=ppt/tags/tag39.xml><?xml version="1.0" encoding="utf-8"?>
<p:tagLst xmlns:p="http://schemas.openxmlformats.org/presentationml/2006/main">
  <p:tag name="KSO_WM_TEMPLATE_CATEGORY" val="custom"/>
  <p:tag name="KSO_WM_TEMPLATE_INDEX" val="20185031"/>
</p:tagLst>
</file>

<file path=ppt/tags/tag40.xml><?xml version="1.0" encoding="utf-8"?>
<p:tagLst xmlns:p="http://schemas.openxmlformats.org/presentationml/2006/main">
  <p:tag name="KSO_WM_TEMPLATE_CATEGORY" val="custom"/>
  <p:tag name="KSO_WM_TEMPLATE_INDEX" val="20185031"/>
</p:tagLst>
</file>

<file path=ppt/tags/tag41.xml><?xml version="1.0" encoding="utf-8"?>
<p:tagLst xmlns:p="http://schemas.openxmlformats.org/presentationml/2006/main">
  <p:tag name="KSO_WM_TEMPLATE_CATEGORY" val="custom"/>
  <p:tag name="KSO_WM_TEMPLATE_INDEX" val="20185031"/>
</p:tagLst>
</file>

<file path=ppt/tags/tag42.xml><?xml version="1.0" encoding="utf-8"?>
<p:tagLst xmlns:p="http://schemas.openxmlformats.org/presentationml/2006/main">
  <p:tag name="KSO_WM_TEMPLATE_CATEGORY" val="custom"/>
  <p:tag name="KSO_WM_TEMPLATE_INDEX" val="20185031"/>
</p:tagLst>
</file>

<file path=ppt/tags/tag43.xml><?xml version="1.0" encoding="utf-8"?>
<p:tagLst xmlns:p="http://schemas.openxmlformats.org/presentationml/2006/main">
  <p:tag name="KSO_WM_TEMPLATE_CATEGORY" val="custom"/>
  <p:tag name="KSO_WM_TEMPLATE_INDEX" val="20185031"/>
</p:tagLst>
</file>

<file path=ppt/tags/tag44.xml><?xml version="1.0" encoding="utf-8"?>
<p:tagLst xmlns:p="http://schemas.openxmlformats.org/presentationml/2006/main">
  <p:tag name="KSO_WM_TEMPLATE_CATEGORY" val="custom"/>
  <p:tag name="KSO_WM_TEMPLATE_INDEX" val="20185031"/>
</p:tagLst>
</file>

<file path=ppt/tags/tag45.xml><?xml version="1.0" encoding="utf-8"?>
<p:tagLst xmlns:p="http://schemas.openxmlformats.org/presentationml/2006/main">
  <p:tag name="KSO_WM_TEMPLATE_CATEGORY" val="custom"/>
  <p:tag name="KSO_WM_TEMPLATE_INDEX" val="20185031"/>
</p:tagLst>
</file>

<file path=ppt/tags/tag46.xml><?xml version="1.0" encoding="utf-8"?>
<p:tagLst xmlns:p="http://schemas.openxmlformats.org/presentationml/2006/main">
  <p:tag name="KSO_WM_TEMPLATE_CATEGORY" val="custom"/>
  <p:tag name="KSO_WM_TEMPLATE_INDEX" val="20185031"/>
</p:tagLst>
</file>

<file path=ppt/tags/tag47.xml><?xml version="1.0" encoding="utf-8"?>
<p:tagLst xmlns:p="http://schemas.openxmlformats.org/presentationml/2006/main">
  <p:tag name="KSO_WM_TEMPLATE_CATEGORY" val="custom"/>
  <p:tag name="KSO_WM_TEMPLATE_INDEX" val="20185031"/>
</p:tagLst>
</file>

<file path=ppt/tags/tag48.xml><?xml version="1.0" encoding="utf-8"?>
<p:tagLst xmlns:p="http://schemas.openxmlformats.org/presentationml/2006/main">
  <p:tag name="KSO_WM_TEMPLATE_CATEGORY" val="custom"/>
  <p:tag name="KSO_WM_TEMPLATE_INDEX" val="20185031"/>
</p:tagLst>
</file>

<file path=ppt/tags/tag49.xml><?xml version="1.0" encoding="utf-8"?>
<p:tagLst xmlns:p="http://schemas.openxmlformats.org/presentationml/2006/main">
  <p:tag name="KSO_WM_TEMPLATE_CATEGORY" val="custom"/>
  <p:tag name="KSO_WM_TEMPLATE_INDEX" val="20185031"/>
</p:tagLst>
</file>

<file path=ppt/tags/tag50.xml><?xml version="1.0" encoding="utf-8"?>
<p:tagLst xmlns:p="http://schemas.openxmlformats.org/presentationml/2006/main">
  <p:tag name="KSO_WM_TEMPLATE_CATEGORY" val="custom"/>
  <p:tag name="KSO_WM_TEMPLATE_INDEX" val="20185031"/>
</p:tagLst>
</file>

<file path=ppt/tags/tag51.xml><?xml version="1.0" encoding="utf-8"?>
<p:tagLst xmlns:p="http://schemas.openxmlformats.org/presentationml/2006/main">
  <p:tag name="KSO_WM_TEMPLATE_CATEGORY" val="custom"/>
  <p:tag name="KSO_WM_TEMPLATE_INDEX" val="20185031"/>
</p:tagLst>
</file>

<file path=ppt/theme/theme1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自定义设计方案">
  <a:themeElements>
    <a:clrScheme name="自定义 207">
      <a:dk1>
        <a:srgbClr val="000000"/>
      </a:dk1>
      <a:lt1>
        <a:srgbClr val="FFFFFF"/>
      </a:lt1>
      <a:dk2>
        <a:srgbClr val="1CADE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FFFFFF"/>
      </a:accent6>
      <a:hlink>
        <a:srgbClr val="6EAC1C"/>
      </a:hlink>
      <a:folHlink>
        <a:srgbClr val="B26B0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5494</Words>
  <Application>WPS 演示</Application>
  <PresentationFormat>全屏显示(4:3)</PresentationFormat>
  <Paragraphs>507</Paragraphs>
  <Slides>48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48</vt:i4>
      </vt:variant>
    </vt:vector>
  </HeadingPairs>
  <TitlesOfParts>
    <vt:vector size="67" baseType="lpstr">
      <vt:lpstr>Arial</vt:lpstr>
      <vt:lpstr>宋体</vt:lpstr>
      <vt:lpstr>Wingdings</vt:lpstr>
      <vt:lpstr>Calibri</vt:lpstr>
      <vt:lpstr>Franklin Gothic Medium</vt:lpstr>
      <vt:lpstr>Franklin Gothic Book</vt:lpstr>
      <vt:lpstr>微软雅黑</vt:lpstr>
      <vt:lpstr>+mn-ea</vt:lpstr>
      <vt:lpstr>Arial Unicode MS</vt:lpstr>
      <vt:lpstr>仿宋</vt:lpstr>
      <vt:lpstr>Times New Roman</vt:lpstr>
      <vt:lpstr>黑体</vt:lpstr>
      <vt:lpstr>Symbol</vt:lpstr>
      <vt:lpstr>Copperplate Gothic Bold</vt:lpstr>
      <vt:lpstr>华康俪金黑W8</vt:lpstr>
      <vt:lpstr>Segoe Print</vt:lpstr>
      <vt:lpstr>自定义设计方案</vt:lpstr>
      <vt:lpstr>1_自定义设计方案</vt:lpstr>
      <vt:lpstr>2_自定义设计方案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openbook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china</dc:creator>
  <cp:lastModifiedBy>Kaelee</cp:lastModifiedBy>
  <cp:revision>757</cp:revision>
  <dcterms:created xsi:type="dcterms:W3CDTF">2011-05-17T14:54:11Z</dcterms:created>
  <dcterms:modified xsi:type="dcterms:W3CDTF">2019-08-31T12:14:46Z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2052-11.1.0.8412</vt:lpwstr>
  </property>
</Properties>
</file>